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318" r:id="rId2"/>
    <p:sldId id="319" r:id="rId3"/>
    <p:sldId id="292" r:id="rId4"/>
    <p:sldId id="328" r:id="rId5"/>
    <p:sldId id="316" r:id="rId6"/>
    <p:sldId id="350" r:id="rId7"/>
    <p:sldId id="297" r:id="rId8"/>
    <p:sldId id="295" r:id="rId9"/>
    <p:sldId id="367" r:id="rId10"/>
    <p:sldId id="310" r:id="rId11"/>
    <p:sldId id="298" r:id="rId12"/>
    <p:sldId id="351" r:id="rId13"/>
    <p:sldId id="352" r:id="rId14"/>
    <p:sldId id="353" r:id="rId15"/>
    <p:sldId id="354" r:id="rId16"/>
    <p:sldId id="355" r:id="rId17"/>
    <p:sldId id="356" r:id="rId18"/>
    <p:sldId id="368" r:id="rId19"/>
    <p:sldId id="329" r:id="rId20"/>
    <p:sldId id="348" r:id="rId21"/>
    <p:sldId id="337" r:id="rId22"/>
    <p:sldId id="331" r:id="rId23"/>
    <p:sldId id="334" r:id="rId24"/>
    <p:sldId id="344" r:id="rId25"/>
    <p:sldId id="364" r:id="rId26"/>
    <p:sldId id="345" r:id="rId27"/>
    <p:sldId id="346" r:id="rId28"/>
    <p:sldId id="347" r:id="rId29"/>
    <p:sldId id="358" r:id="rId30"/>
    <p:sldId id="357" r:id="rId31"/>
    <p:sldId id="359" r:id="rId32"/>
    <p:sldId id="360" r:id="rId33"/>
    <p:sldId id="361" r:id="rId34"/>
    <p:sldId id="362" r:id="rId35"/>
    <p:sldId id="302" r:id="rId36"/>
    <p:sldId id="338" r:id="rId37"/>
    <p:sldId id="339" r:id="rId38"/>
    <p:sldId id="340" r:id="rId39"/>
    <p:sldId id="341" r:id="rId40"/>
    <p:sldId id="342" r:id="rId41"/>
    <p:sldId id="343" r:id="rId42"/>
    <p:sldId id="311" r:id="rId43"/>
    <p:sldId id="309" r:id="rId44"/>
    <p:sldId id="369" r:id="rId45"/>
    <p:sldId id="370" r:id="rId46"/>
    <p:sldId id="335" r:id="rId47"/>
    <p:sldId id="365" r:id="rId48"/>
    <p:sldId id="366" r:id="rId49"/>
    <p:sldId id="321" r:id="rId5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54A3DD4-4055-4763-95F4-3469A8B9F1E8}">
          <p14:sldIdLst>
            <p14:sldId id="318"/>
            <p14:sldId id="319"/>
            <p14:sldId id="292"/>
            <p14:sldId id="328"/>
            <p14:sldId id="316"/>
            <p14:sldId id="350"/>
            <p14:sldId id="297"/>
            <p14:sldId id="295"/>
            <p14:sldId id="367"/>
            <p14:sldId id="310"/>
            <p14:sldId id="298"/>
            <p14:sldId id="351"/>
            <p14:sldId id="352"/>
            <p14:sldId id="353"/>
            <p14:sldId id="354"/>
            <p14:sldId id="355"/>
            <p14:sldId id="356"/>
            <p14:sldId id="368"/>
            <p14:sldId id="329"/>
            <p14:sldId id="348"/>
            <p14:sldId id="337"/>
            <p14:sldId id="331"/>
            <p14:sldId id="334"/>
            <p14:sldId id="344"/>
            <p14:sldId id="364"/>
            <p14:sldId id="345"/>
            <p14:sldId id="346"/>
            <p14:sldId id="347"/>
            <p14:sldId id="358"/>
            <p14:sldId id="357"/>
            <p14:sldId id="359"/>
            <p14:sldId id="360"/>
            <p14:sldId id="361"/>
            <p14:sldId id="362"/>
            <p14:sldId id="302"/>
            <p14:sldId id="338"/>
            <p14:sldId id="339"/>
            <p14:sldId id="340"/>
            <p14:sldId id="341"/>
            <p14:sldId id="342"/>
            <p14:sldId id="343"/>
            <p14:sldId id="311"/>
            <p14:sldId id="309"/>
            <p14:sldId id="369"/>
            <p14:sldId id="370"/>
            <p14:sldId id="335"/>
            <p14:sldId id="365"/>
            <p14:sldId id="366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04040"/>
    <a:srgbClr val="E7E6E6"/>
    <a:srgbClr val="44546A"/>
    <a:srgbClr val="3A3838"/>
    <a:srgbClr val="0C2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91" autoAdjust="0"/>
  </p:normalViewPr>
  <p:slideViewPr>
    <p:cSldViewPr snapToGrid="0" showGuides="1">
      <p:cViewPr varScale="1">
        <p:scale>
          <a:sx n="85" d="100"/>
          <a:sy n="85" d="100"/>
        </p:scale>
        <p:origin x="1157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8:41:18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81 24575,'0'0'0,"0"0"0,-1 0 0,1-1 0,0 1 0,0 0 0,-1 0 0,1 0 0,0 0 0,0 0 0,0-1 0,-1 1 0,1 0 0,0 0 0,0 0 0,0 0 0,0-1 0,0 1 0,0 0 0,0 0 0,0 0 0,0-1 0,0 1 0,0 0 0,0 0 0,0 0 0,0-1 0,0 1 0,0 0 0,0 0 0,0 0 0,0-1 0,0 1 0,0 0 0,1 0 0,-1 0 0,5-9 0,-5 8 0,1-1 0,0 1 0,0-1 0,0 1 0,1-1 0,-1 1 0,1-1 0,-1 1 0,1 0 0,0-1 0,0 1 0,0 0 0,0 0 0,0 0 0,1 0 0,-1 0 0,0 0 0,1 0 0,0 0 0,-1 0 0,1 1 0,0-1 0,0 1 0,-1-1 0,1 1 0,0-1 0,0 1 0,0 0 0,0 0 0,0 0 0,0 0 0,0 0 0,0 0 0,0 0 0,0 1 0,0-1 0,0 0 0,-1 1 0,1-1 0,0 1 0,0 0 0,-1 0 0,1-1 0,-1 1 0,1 0 0,-1 0 0,3 2 0,2 0 0,-3-1 0,0 0 0,0 0 0,1 0 0,-1 0 0,7 2 0,-8-4 0,-1 0 0,0 1 0,1-1 0,-1 0 0,0 1 0,1-1 0,-1 0 0,0 0 0,1 0 0,-1 0 0,1-1 0,-1 1 0,0 0 0,0 0 0,5-2 0,-2 1 0,0 0 0,0-1 0,-1 0 0,1 0 0,-1 0 0,1 0 0,5-4 0,-5 3 0,-1 1 0,1-1 0,0 1 0,0 0 0,0 0 0,9-3 0,-13 5 0,1 0 0,0 0 0,0-1 0,-1 1 0,1 0 0,0 0 0,0 0 0,0 0 0,0 0 0,-1 0 0,1 0 0,0 0 0,0 0 0,0 1 0,-1-1 0,1 0 0,0 1 0,-1-1 0,1 0 0,0 1 0,-1-1 0,1 1 0,-1 0 0,1-1 0,-1 1 0,0 0 0,2 0 0,15 9 0,-14-7 0,0 0 0,1-1 0,0 0 0,7 4 0,-9-6 0,0 1 0,0 0 0,0 0 0,0-1 0,0 1 0,0-1 0,0 0 0,0 1 0,0-1 0,1 0 0,-1 0 0,4 0 0,-4 0 0,0-1 0,0 1 0,0 0 0,-1-1 0,1 1 0,0-1 0,-1 1 0,1-1 0,-1 0 0,1 1 0,-1-1 0,0 0 0,0 0 0,1 0 0,-1 0 0,0 0 0,-1 0 0,1 0 0,0-1 0,0 1 0,-1 0 0,2-3 0,1 1 0,-1 1 0,1-1 0,0 0 0,4-1 0,-5 2 0,0 1 0,0 0 0,0 0 0,0 0 0,0 0 0,0 0 0,0 1 0,1-1 0,-1 0 0,0 1 0,5-1 0,-6 1 0,-1 0 0,0 0 0,1 0 0,-1 0 0,0 0 0,1 0 0,-1 0 0,0 0 0,0 0 0,1 0 0,-1 1 0,0-1 0,1 0 0,-1 0 0,0 1 0,0-1 0,0 0 0,0 1 0,0-1 0,0 1 0,0-1 0,0 1 0,0-1 0,0 1 0,0-1 0,0 1 0,-1 0 0,1-1 0,0 1 0,-1 0 0,2 1 0,-2-1 0,1 0 0,-1 0 0,1 0 0,0 0 0,0 0 0,0 0 0,0 0 0,0 0 0,0 0 0,0 0 0,1 0 0,-1-1 0,1 1 0,-1 0 0,1 0 0,-1-1 0,1 1 0,0 0 0,0-1 0,2 1 0,-2-1 0,0 1 0,0-1 0,0 0 0,0 0 0,0 0 0,0 0 0,0-1 0,0 1 0,0 0 0,0 0 0,0-1 0,0 1 0,0-1 0,0 1 0,0-1 0,0 1 0,-1-1 0,1 0 0,2-1 0,-1 1 0,0 0 0,0-1 0,-1 1 0,0-1 0,1 1 0,-1-1 0,0 0 0,0 0 0,-1 1 0,1-1 0,-1 0 0,2-3 0,5-5 0,-8 9 0,0 1 0,1-1 0,-1 1 0,1 0 0,0-1 0,-1 1 0,1-1 0,-1 1 0,1 0 0,0 0 0,0-1 0,-1 1 0,1 0 0,0-1 0,0 1 0,0 0 0,-1 0 0,1 0 0,0 0 0,0-1 0,0 1 0,0 0 0,0 0 0,0 0 0,0 0 0,-1 0 0,1 0 0,0 0 0,0 0 0,0 0 0,0 1 0,0-1 0,0 0 0,0 0 0,-1 0 0,1 0 0,0 1 0,0-1 0,0 0 0,-1 1 0,1-1 0,1 1 0,1 0 0,1 0 0,-1 1 0,0-1 0,0 1 0,0-1 0,0 1 0,-1 0 0,4 2 0,13 15-1365,-15-15-5461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8:41:29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81 24575,'0'0'0,"0"0"0,-1 0 0,1-1 0,0 1 0,0 0 0,-1 0 0,1 0 0,0 0 0,0 0 0,0-1 0,-1 1 0,1 0 0,0 0 0,0 0 0,0 0 0,0-1 0,0 1 0,0 0 0,0 0 0,0 0 0,0-1 0,0 1 0,0 0 0,0 0 0,0 0 0,0-1 0,0 1 0,0 0 0,0 0 0,0 0 0,0-1 0,0 1 0,0 0 0,1 0 0,-1 0 0,5-9 0,-5 8 0,1-1 0,0 1 0,0-1 0,0 1 0,1-1 0,-1 1 0,1-1 0,-1 1 0,1 0 0,0-1 0,0 1 0,0 0 0,0 0 0,0 0 0,1 0 0,-1 0 0,0 0 0,1 0 0,0 0 0,-1 0 0,1 1 0,0-1 0,0 1 0,-1-1 0,1 1 0,0-1 0,0 1 0,0 0 0,0 0 0,0 0 0,0 0 0,0 0 0,0 0 0,0 0 0,0 1 0,0-1 0,0 0 0,-1 1 0,1-1 0,0 1 0,0 0 0,-1 0 0,1-1 0,-1 1 0,1 0 0,-1 0 0,3 2 0,2 0 0,-3-1 0,0 0 0,0 0 0,1 0 0,-1 0 0,7 2 0,-8-4 0,-1 0 0,0 1 0,1-1 0,-1 0 0,0 1 0,1-1 0,-1 0 0,0 0 0,1 0 0,-1 0 0,1-1 0,-1 1 0,0 0 0,0 0 0,5-2 0,-2 1 0,0 0 0,0-1 0,-1 0 0,1 0 0,-1 0 0,1 0 0,5-4 0,-5 3 0,-1 1 0,1-1 0,0 1 0,0 0 0,0 0 0,9-3 0,-13 5 0,1 0 0,0 0 0,0-1 0,-1 1 0,1 0 0,0 0 0,0 0 0,0 0 0,0 0 0,-1 0 0,1 0 0,0 0 0,0 0 0,0 1 0,-1-1 0,1 0 0,0 1 0,-1-1 0,1 0 0,0 1 0,-1-1 0,1 1 0,-1 0 0,1-1 0,-1 1 0,0 0 0,2 0 0,15 9 0,-14-7 0,0 0 0,1-1 0,0 0 0,7 4 0,-9-6 0,0 1 0,0 0 0,0 0 0,0-1 0,0 1 0,0-1 0,0 0 0,0 1 0,0-1 0,1 0 0,-1 0 0,4 0 0,-4 0 0,0-1 0,0 1 0,0 0 0,-1-1 0,1 1 0,0-1 0,-1 1 0,1-1 0,-1 0 0,1 1 0,-1-1 0,0 0 0,0 0 0,1 0 0,-1 0 0,0 0 0,-1 0 0,1 0 0,0-1 0,0 1 0,-1 0 0,2-3 0,1 1 0,-1 1 0,1-1 0,0 0 0,4-1 0,-5 2 0,0 1 0,0 0 0,0 0 0,0 0 0,0 0 0,0 0 0,0 1 0,1-1 0,-1 0 0,0 1 0,5-1 0,-6 1 0,-1 0 0,0 0 0,1 0 0,-1 0 0,0 0 0,1 0 0,-1 0 0,0 0 0,0 0 0,1 0 0,-1 1 0,0-1 0,1 0 0,-1 0 0,0 1 0,0-1 0,0 0 0,0 1 0,0-1 0,0 1 0,0-1 0,0 1 0,0-1 0,0 1 0,0-1 0,0 1 0,-1 0 0,1-1 0,0 1 0,-1 0 0,2 1 0,-2-1 0,1 0 0,-1 0 0,1 0 0,0 0 0,0 0 0,0 0 0,0 0 0,0 0 0,0 0 0,0 0 0,1 0 0,-1-1 0,1 1 0,-1 0 0,1 0 0,-1-1 0,1 1 0,0 0 0,0-1 0,2 1 0,-2-1 0,0 1 0,0-1 0,0 0 0,0 0 0,0 0 0,0 0 0,0-1 0,0 1 0,0 0 0,0 0 0,0-1 0,0 1 0,0-1 0,0 1 0,0-1 0,0 1 0,-1-1 0,1 0 0,2-1 0,-1 1 0,0 0 0,0-1 0,-1 1 0,0-1 0,1 1 0,-1-1 0,0 0 0,0 0 0,-1 1 0,1-1 0,-1 0 0,2-3 0,5-5 0,-8 9 0,0 1 0,1-1 0,-1 1 0,1 0 0,0-1 0,-1 1 0,1-1 0,-1 1 0,1 0 0,0 0 0,0-1 0,-1 1 0,1 0 0,0-1 0,0 1 0,0 0 0,-1 0 0,1 0 0,0 0 0,0-1 0,0 1 0,0 0 0,0 0 0,0 0 0,0 0 0,-1 0 0,1 0 0,0 0 0,0 0 0,0 0 0,0 1 0,0-1 0,0 0 0,0 0 0,-1 0 0,1 0 0,0 1 0,0-1 0,0 0 0,-1 1 0,1-1 0,1 1 0,1 0 0,0 0 0,1 1 0,-1-1 0,0 1 0,0-1 0,0 1 0,-1 0 0,4 2 0,13 15-1365,-15-15-5461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E61E6-B601-4914-8624-2D4BB4799B2F}" type="datetimeFigureOut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CACBC-2FC0-425A-9995-12CB8A47F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1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6F6D-C757-4BE2-9BCA-7D3CCA1EDC0E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4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C35B-2398-48C0-BF51-58801FC3BF78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5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8EBD-7A60-4AC0-95BA-21D2DF7F2043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0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3202-277A-4AC9-B405-E2E59B849D7C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4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D22B-87F2-4C22-B261-34DAFB54B147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82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547F-D4B2-430C-B186-2CA5DDE70142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082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8793A-0DB9-4B44-811C-C0DEFFDE42B5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2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0CB35-5957-45C9-B500-B44F30D4A566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1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65A2-7F38-44BD-A6CE-BF949F0EA2FE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8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0B0-7FCE-42F5-85A5-A79F8B24F23D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5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5F92F-FBEE-4DDE-AF17-5BF8403286B8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95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6B81E-D032-49D4-AD3D-435CCDFD6E32}" type="datetime1">
              <a:rPr lang="ko-KR" altLang="en-US" smtClean="0"/>
              <a:t>2022-01-02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C950A-460C-4DA9-B3ED-6B90B81FE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38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iz.newdaily.co.kr/site/data/html/2021/12/29/2021122900158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6858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147226" y="0"/>
            <a:ext cx="12237081" cy="685800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90607" y="3560902"/>
            <a:ext cx="4017446" cy="1200329"/>
          </a:xfr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프로젝트</a:t>
            </a:r>
            <a:br>
              <a:rPr lang="en-US" altLang="ko-KR" sz="3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ko-KR" altLang="en-US" sz="4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배송시간 예측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909220" y="4880777"/>
            <a:ext cx="7429500" cy="2585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r>
              <a:rPr lang="ko-KR" altLang="en-US" sz="1200" b="1" dirty="0">
                <a:solidFill>
                  <a:schemeClr val="bg1"/>
                </a:solidFill>
              </a:rPr>
              <a:t>조 </a:t>
            </a:r>
            <a:r>
              <a:rPr lang="en-US" altLang="ko-KR" sz="1200" b="1" dirty="0">
                <a:solidFill>
                  <a:schemeClr val="bg1"/>
                </a:solidFill>
              </a:rPr>
              <a:t>- </a:t>
            </a:r>
            <a:r>
              <a:rPr lang="ko-KR" altLang="en-US" sz="1200" b="1" dirty="0">
                <a:solidFill>
                  <a:schemeClr val="bg1"/>
                </a:solidFill>
              </a:rPr>
              <a:t>김강현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김주성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>
                <a:solidFill>
                  <a:schemeClr val="bg1"/>
                </a:solidFill>
              </a:rPr>
              <a:t>이힘찬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>
                <a:solidFill>
                  <a:schemeClr val="bg1"/>
                </a:solidFill>
              </a:rPr>
              <a:t>윤민우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 err="1">
                <a:solidFill>
                  <a:schemeClr val="bg1"/>
                </a:solidFill>
              </a:rPr>
              <a:t>임윤정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EA7AA-6295-4A64-80E0-D7B795EE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591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860448" cy="790750"/>
              <a:chOff x="471977" y="2691080"/>
              <a:chExt cx="3860448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100100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Data Handling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3100100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Data Handling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719562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2.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64A616-6DBE-4896-9B67-DFF83735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4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76432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수집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125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Collecting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3000" y="1978287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BDFC65-D0B8-4A88-8D0D-3E3D29F955F1}"/>
              </a:ext>
            </a:extLst>
          </p:cNvPr>
          <p:cNvGrpSpPr/>
          <p:nvPr/>
        </p:nvGrpSpPr>
        <p:grpSpPr>
          <a:xfrm>
            <a:off x="1806428" y="2153906"/>
            <a:ext cx="6293143" cy="3978673"/>
            <a:chOff x="2698217" y="3116173"/>
            <a:chExt cx="4528818" cy="272530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217" y="3116173"/>
              <a:ext cx="4528818" cy="272530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185202" y="5335588"/>
              <a:ext cx="545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99441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30816" y="5331342"/>
              <a:ext cx="689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1000163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73084" y="4281460"/>
              <a:ext cx="617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112650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41423" y="3231596"/>
              <a:ext cx="617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103886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07640" y="4287838"/>
              <a:ext cx="545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99224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90192" y="4277242"/>
              <a:ext cx="545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99441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06839" y="3237984"/>
              <a:ext cx="545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32951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539018" y="4281460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3A3838"/>
                  </a:solidFill>
                </a:rPr>
                <a:t>3095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04962" y="1408840"/>
            <a:ext cx="792000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2400" b="1" dirty="0">
                <a:solidFill>
                  <a:srgbClr val="404040"/>
                </a:solidFill>
              </a:rPr>
              <a:t>Brazilian E-Commerce Public Dataset by </a:t>
            </a:r>
            <a:r>
              <a:rPr lang="en-US" altLang="ko-KR" sz="2400" b="1" dirty="0" err="1">
                <a:solidFill>
                  <a:srgbClr val="404040"/>
                </a:solidFill>
              </a:rPr>
              <a:t>Olist</a:t>
            </a:r>
            <a:endParaRPr lang="en-US" altLang="ko-KR" sz="2400" b="1" dirty="0">
              <a:solidFill>
                <a:srgbClr val="40404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25356" y="6077366"/>
            <a:ext cx="30918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b="1" u="sng" dirty="0">
                <a:solidFill>
                  <a:srgbClr val="FFC000"/>
                </a:solidFill>
              </a:rPr>
              <a:t>https://www.kaggle.com/olistbr/brazilian-ecommerce</a:t>
            </a:r>
            <a:endParaRPr lang="ko-KR" altLang="en-US" sz="900" b="1" u="sng" dirty="0">
              <a:solidFill>
                <a:srgbClr val="FFC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3D41F9-FD3E-4205-BE69-0830AC07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0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9035BE-AC30-4814-8CCA-6703EB05E9DC}"/>
              </a:ext>
            </a:extLst>
          </p:cNvPr>
          <p:cNvSpPr/>
          <p:nvPr/>
        </p:nvSpPr>
        <p:spPr>
          <a:xfrm>
            <a:off x="1455928" y="2098408"/>
            <a:ext cx="6994144" cy="412089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382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E68D501-5642-4982-8478-0AB90A6428EF}"/>
              </a:ext>
            </a:extLst>
          </p:cNvPr>
          <p:cNvGraphicFramePr>
            <a:graphicFrameLocks noGrp="1"/>
          </p:cNvGraphicFramePr>
          <p:nvPr/>
        </p:nvGraphicFramePr>
        <p:xfrm>
          <a:off x="1606551" y="3428999"/>
          <a:ext cx="1313433" cy="1367512"/>
        </p:xfrm>
        <a:graphic>
          <a:graphicData uri="http://schemas.openxmlformats.org/drawingml/2006/table">
            <a:tbl>
              <a:tblPr/>
              <a:tblGrid>
                <a:gridCol w="1313433">
                  <a:extLst>
                    <a:ext uri="{9D8B030D-6E8A-4147-A177-3AD203B41FA5}">
                      <a16:colId xmlns:a16="http://schemas.microsoft.com/office/drawing/2014/main" val="531989219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olist_order_reviews_dataset</a:t>
                      </a: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977838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31685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55169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review_score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274891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review_comment_title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35089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review_comment_message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24299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review_creation_date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04521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review_answer_timestamp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592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BCF649-8352-475B-9F8C-8C3DACE36658}"/>
              </a:ext>
            </a:extLst>
          </p:cNvPr>
          <p:cNvGraphicFramePr>
            <a:graphicFrameLocks noGrp="1"/>
          </p:cNvGraphicFramePr>
          <p:nvPr/>
        </p:nvGraphicFramePr>
        <p:xfrm>
          <a:off x="3208985" y="3380231"/>
          <a:ext cx="1509320" cy="1538451"/>
        </p:xfrm>
        <a:graphic>
          <a:graphicData uri="http://schemas.openxmlformats.org/drawingml/2006/table">
            <a:tbl>
              <a:tblPr/>
              <a:tblGrid>
                <a:gridCol w="1509320">
                  <a:extLst>
                    <a:ext uri="{9D8B030D-6E8A-4147-A177-3AD203B41FA5}">
                      <a16:colId xmlns:a16="http://schemas.microsoft.com/office/drawing/2014/main" val="306771598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090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1019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6282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order_status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4146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order_purchase_timestamp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911631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order_approved_at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28790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order_delivered_carrier_date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71539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order_delivered_customer_date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51323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order_estimated_delivery_date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74285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4D45E53-9E57-403D-BE75-87FA204BE8CC}"/>
              </a:ext>
            </a:extLst>
          </p:cNvPr>
          <p:cNvGraphicFramePr>
            <a:graphicFrameLocks noGrp="1"/>
          </p:cNvGraphicFramePr>
          <p:nvPr/>
        </p:nvGraphicFramePr>
        <p:xfrm>
          <a:off x="3208985" y="2281074"/>
          <a:ext cx="1509320" cy="953623"/>
        </p:xfrm>
        <a:graphic>
          <a:graphicData uri="http://schemas.openxmlformats.org/drawingml/2006/table">
            <a:tbl>
              <a:tblPr/>
              <a:tblGrid>
                <a:gridCol w="1509320">
                  <a:extLst>
                    <a:ext uri="{9D8B030D-6E8A-4147-A177-3AD203B41FA5}">
                      <a16:colId xmlns:a16="http://schemas.microsoft.com/office/drawing/2014/main" val="4036195642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olist_order_payments_dataset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29235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190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payment_sequential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2658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payment_type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564537"/>
                  </a:ext>
                </a:extLst>
              </a:tr>
              <a:tr h="1420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payment_installments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258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payment_value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65006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F524718-CEB2-4DB8-AB9A-00DBF2D0D1A8}"/>
              </a:ext>
            </a:extLst>
          </p:cNvPr>
          <p:cNvGraphicFramePr>
            <a:graphicFrameLocks noGrp="1"/>
          </p:cNvGraphicFramePr>
          <p:nvPr/>
        </p:nvGraphicFramePr>
        <p:xfrm>
          <a:off x="5063647" y="3903994"/>
          <a:ext cx="1443538" cy="1367512"/>
        </p:xfrm>
        <a:graphic>
          <a:graphicData uri="http://schemas.openxmlformats.org/drawingml/2006/table">
            <a:tbl>
              <a:tblPr/>
              <a:tblGrid>
                <a:gridCol w="1443538">
                  <a:extLst>
                    <a:ext uri="{9D8B030D-6E8A-4147-A177-3AD203B41FA5}">
                      <a16:colId xmlns:a16="http://schemas.microsoft.com/office/drawing/2014/main" val="4074786703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olist_order_items_dataset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6862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52009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order_item_id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18230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48311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372273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shipping_limit_date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170872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65298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8835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59D9ED6-2753-47D8-BFDE-C13D9BD520A8}"/>
              </a:ext>
            </a:extLst>
          </p:cNvPr>
          <p:cNvGraphicFramePr>
            <a:graphicFrameLocks noGrp="1"/>
          </p:cNvGraphicFramePr>
          <p:nvPr/>
        </p:nvGraphicFramePr>
        <p:xfrm>
          <a:off x="6759111" y="3846487"/>
          <a:ext cx="1566912" cy="854695"/>
        </p:xfrm>
        <a:graphic>
          <a:graphicData uri="http://schemas.openxmlformats.org/drawingml/2006/table">
            <a:tbl>
              <a:tblPr/>
              <a:tblGrid>
                <a:gridCol w="1566912">
                  <a:extLst>
                    <a:ext uri="{9D8B030D-6E8A-4147-A177-3AD203B41FA5}">
                      <a16:colId xmlns:a16="http://schemas.microsoft.com/office/drawing/2014/main" val="3159607016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olist_sellers_dataset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032961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72878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seller_zip_code_prefix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429097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seller_city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048166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seller_state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8572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E581BBD-920A-4DC3-8B5D-48227B5D50C3}"/>
              </a:ext>
            </a:extLst>
          </p:cNvPr>
          <p:cNvGraphicFramePr>
            <a:graphicFrameLocks noGrp="1"/>
          </p:cNvGraphicFramePr>
          <p:nvPr/>
        </p:nvGraphicFramePr>
        <p:xfrm>
          <a:off x="6795009" y="5034954"/>
          <a:ext cx="1531014" cy="1025634"/>
        </p:xfrm>
        <a:graphic>
          <a:graphicData uri="http://schemas.openxmlformats.org/drawingml/2006/table">
            <a:tbl>
              <a:tblPr/>
              <a:tblGrid>
                <a:gridCol w="1531014">
                  <a:extLst>
                    <a:ext uri="{9D8B030D-6E8A-4147-A177-3AD203B41FA5}">
                      <a16:colId xmlns:a16="http://schemas.microsoft.com/office/drawing/2014/main" val="2630777735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olist_geolocation_dataset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64057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geolocation_zip_code_prefix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10079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806274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207585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geolocation_city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260822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geolocation_state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35636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1E76537-7D59-4F98-A0E1-9BA24362A4A3}"/>
              </a:ext>
            </a:extLst>
          </p:cNvPr>
          <p:cNvGraphicFramePr>
            <a:graphicFrameLocks noGrp="1"/>
          </p:cNvGraphicFramePr>
          <p:nvPr/>
        </p:nvGraphicFramePr>
        <p:xfrm>
          <a:off x="3208985" y="5003526"/>
          <a:ext cx="1509320" cy="941904"/>
        </p:xfrm>
        <a:graphic>
          <a:graphicData uri="http://schemas.openxmlformats.org/drawingml/2006/table">
            <a:tbl>
              <a:tblPr/>
              <a:tblGrid>
                <a:gridCol w="1509320">
                  <a:extLst>
                    <a:ext uri="{9D8B030D-6E8A-4147-A177-3AD203B41FA5}">
                      <a16:colId xmlns:a16="http://schemas.microsoft.com/office/drawing/2014/main" val="101002893"/>
                    </a:ext>
                  </a:extLst>
                </a:gridCol>
              </a:tblGrid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olist_customers_dataset</a:t>
                      </a:r>
                    </a:p>
                  </a:txBody>
                  <a:tcPr marL="5414" marR="5414" marT="5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270213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11414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customer_unique_id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39765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customer_zip_code_prefix</a:t>
                      </a: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204598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sng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customer_city</a:t>
                      </a:r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435655"/>
                  </a:ext>
                </a:extLst>
              </a:tr>
              <a:tr h="156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customer_state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14" marR="5414" marT="54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76803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8A19BAC-332B-4FA7-AB2E-FD964C014087}"/>
              </a:ext>
            </a:extLst>
          </p:cNvPr>
          <p:cNvGraphicFramePr>
            <a:graphicFrameLocks noGrp="1"/>
          </p:cNvGraphicFramePr>
          <p:nvPr/>
        </p:nvGraphicFramePr>
        <p:xfrm>
          <a:off x="5063647" y="2229172"/>
          <a:ext cx="1414667" cy="1538450"/>
        </p:xfrm>
        <a:graphic>
          <a:graphicData uri="http://schemas.openxmlformats.org/drawingml/2006/table">
            <a:tbl>
              <a:tblPr/>
              <a:tblGrid>
                <a:gridCol w="1414667">
                  <a:extLst>
                    <a:ext uri="{9D8B030D-6E8A-4147-A177-3AD203B41FA5}">
                      <a16:colId xmlns:a16="http://schemas.microsoft.com/office/drawing/2014/main" val="2833267197"/>
                    </a:ext>
                  </a:extLst>
                </a:gridCol>
              </a:tblGrid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olist_products_dataset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386026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9488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48199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product_name_lenght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47609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product_description_lenght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33444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sng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product_photos_qty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394092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product_weight_g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548621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product_length_cm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855529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product_height_cm</a:t>
                      </a: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88451"/>
                  </a:ext>
                </a:extLst>
              </a:tr>
              <a:tr h="1538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product_width_cm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6" marR="5306" marT="5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461484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9F29958-661E-4A90-BD26-210323072A03}"/>
              </a:ext>
            </a:extLst>
          </p:cNvPr>
          <p:cNvGraphicFramePr>
            <a:graphicFrameLocks noGrp="1"/>
          </p:cNvGraphicFramePr>
          <p:nvPr/>
        </p:nvGraphicFramePr>
        <p:xfrm>
          <a:off x="6759110" y="2239803"/>
          <a:ext cx="1566913" cy="555433"/>
        </p:xfrm>
        <a:graphic>
          <a:graphicData uri="http://schemas.openxmlformats.org/drawingml/2006/table">
            <a:tbl>
              <a:tblPr/>
              <a:tblGrid>
                <a:gridCol w="1566913">
                  <a:extLst>
                    <a:ext uri="{9D8B030D-6E8A-4147-A177-3AD203B41FA5}">
                      <a16:colId xmlns:a16="http://schemas.microsoft.com/office/drawing/2014/main" val="3240326174"/>
                    </a:ext>
                  </a:extLst>
                </a:gridCol>
              </a:tblGrid>
              <a:tr h="237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translation</a:t>
                      </a:r>
                    </a:p>
                  </a:txBody>
                  <a:tcPr marL="5281" marR="5281" marT="52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740888"/>
                  </a:ext>
                </a:extLst>
              </a:tr>
              <a:tr h="1531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5281" marR="5281" marT="52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878167"/>
                  </a:ext>
                </a:extLst>
              </a:tr>
              <a:tr h="1531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product_category_name_english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81" marR="5281" marT="52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06683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2B6F5543-1481-476F-9379-FD4B2478318F}"/>
              </a:ext>
            </a:extLst>
          </p:cNvPr>
          <p:cNvSpPr txBox="1"/>
          <p:nvPr/>
        </p:nvSpPr>
        <p:spPr>
          <a:xfrm flipH="1">
            <a:off x="1863114" y="1463081"/>
            <a:ext cx="619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분석과 관련 없는 변수 제외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CD3484-18FC-46B7-BDF8-6B06640F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8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0A55C7A-D3DB-4AC0-BBD3-765DF0CDB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55697"/>
              </p:ext>
            </p:extLst>
          </p:nvPr>
        </p:nvGraphicFramePr>
        <p:xfrm>
          <a:off x="3617284" y="4488652"/>
          <a:ext cx="3728212" cy="811575"/>
        </p:xfrm>
        <a:graphic>
          <a:graphicData uri="http://schemas.openxmlformats.org/drawingml/2006/table">
            <a:tbl>
              <a:tblPr/>
              <a:tblGrid>
                <a:gridCol w="1807972">
                  <a:extLst>
                    <a:ext uri="{9D8B030D-6E8A-4147-A177-3AD203B41FA5}">
                      <a16:colId xmlns:a16="http://schemas.microsoft.com/office/drawing/2014/main" val="2580301261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643504537"/>
                    </a:ext>
                  </a:extLst>
                </a:gridCol>
              </a:tblGrid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product_category_name_english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156555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esporte_lazer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sports_leisure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943251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perfumaria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perfumery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281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bebes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baby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702163"/>
                  </a:ext>
                </a:extLst>
              </a:tr>
              <a:tr h="16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artes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</a:t>
                      </a:r>
                    </a:p>
                  </a:txBody>
                  <a:tcPr marL="5597" marR="5597" marT="55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78195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2B25D-E61F-4107-9B9F-AE29E3EEF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1442"/>
              </p:ext>
            </p:extLst>
          </p:nvPr>
        </p:nvGraphicFramePr>
        <p:xfrm>
          <a:off x="1444235" y="2703449"/>
          <a:ext cx="7028744" cy="1211693"/>
        </p:xfrm>
        <a:graphic>
          <a:graphicData uri="http://schemas.openxmlformats.org/drawingml/2006/table">
            <a:tbl>
              <a:tblPr/>
              <a:tblGrid>
                <a:gridCol w="1879394">
                  <a:extLst>
                    <a:ext uri="{9D8B030D-6E8A-4147-A177-3AD203B41FA5}">
                      <a16:colId xmlns:a16="http://schemas.microsoft.com/office/drawing/2014/main" val="440283373"/>
                    </a:ext>
                  </a:extLst>
                </a:gridCol>
                <a:gridCol w="847759">
                  <a:extLst>
                    <a:ext uri="{9D8B030D-6E8A-4147-A177-3AD203B41FA5}">
                      <a16:colId xmlns:a16="http://schemas.microsoft.com/office/drawing/2014/main" val="3739128337"/>
                    </a:ext>
                  </a:extLst>
                </a:gridCol>
                <a:gridCol w="703326">
                  <a:extLst>
                    <a:ext uri="{9D8B030D-6E8A-4147-A177-3AD203B41FA5}">
                      <a16:colId xmlns:a16="http://schemas.microsoft.com/office/drawing/2014/main" val="1272844099"/>
                    </a:ext>
                  </a:extLst>
                </a:gridCol>
                <a:gridCol w="678207">
                  <a:extLst>
                    <a:ext uri="{9D8B030D-6E8A-4147-A177-3AD203B41FA5}">
                      <a16:colId xmlns:a16="http://schemas.microsoft.com/office/drawing/2014/main" val="2147867458"/>
                    </a:ext>
                  </a:extLst>
                </a:gridCol>
                <a:gridCol w="659368">
                  <a:extLst>
                    <a:ext uri="{9D8B030D-6E8A-4147-A177-3AD203B41FA5}">
                      <a16:colId xmlns:a16="http://schemas.microsoft.com/office/drawing/2014/main" val="961419976"/>
                    </a:ext>
                  </a:extLst>
                </a:gridCol>
                <a:gridCol w="577732">
                  <a:extLst>
                    <a:ext uri="{9D8B030D-6E8A-4147-A177-3AD203B41FA5}">
                      <a16:colId xmlns:a16="http://schemas.microsoft.com/office/drawing/2014/main" val="440909759"/>
                    </a:ext>
                  </a:extLst>
                </a:gridCol>
                <a:gridCol w="590291">
                  <a:extLst>
                    <a:ext uri="{9D8B030D-6E8A-4147-A177-3AD203B41FA5}">
                      <a16:colId xmlns:a16="http://schemas.microsoft.com/office/drawing/2014/main" val="164558044"/>
                    </a:ext>
                  </a:extLst>
                </a:gridCol>
                <a:gridCol w="551780">
                  <a:extLst>
                    <a:ext uri="{9D8B030D-6E8A-4147-A177-3AD203B41FA5}">
                      <a16:colId xmlns:a16="http://schemas.microsoft.com/office/drawing/2014/main" val="1098973207"/>
                    </a:ext>
                  </a:extLst>
                </a:gridCol>
                <a:gridCol w="540887">
                  <a:extLst>
                    <a:ext uri="{9D8B030D-6E8A-4147-A177-3AD203B41FA5}">
                      <a16:colId xmlns:a16="http://schemas.microsoft.com/office/drawing/2014/main" val="1661750411"/>
                    </a:ext>
                  </a:extLst>
                </a:gridCol>
              </a:tblGrid>
              <a:tr h="4038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category_name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name_lenght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_description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lenght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_photos_qty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_weight_g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_length_cm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height_cm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_width_cm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474409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1e9e8ef04dbcff4541ed26657ea517e5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perfumaria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464220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3aa071139cb16b67ca9e5dea641aaa2f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artes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626436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96bd76ec8810374ed1b65e291975717f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esporte_lazer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824596"/>
                  </a:ext>
                </a:extLst>
              </a:tr>
              <a:tr h="2019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cef67bcfe19066a932b7673e239eb23d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bebes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658" marR="5658" marT="5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94932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B38B209-B943-48C5-A1C2-116C8C5FC9A1}"/>
              </a:ext>
            </a:extLst>
          </p:cNvPr>
          <p:cNvSpPr/>
          <p:nvPr/>
        </p:nvSpPr>
        <p:spPr>
          <a:xfrm>
            <a:off x="3238172" y="2642248"/>
            <a:ext cx="999744" cy="13641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D6268C-6012-4500-AA71-51D939E161E4}"/>
              </a:ext>
            </a:extLst>
          </p:cNvPr>
          <p:cNvSpPr/>
          <p:nvPr/>
        </p:nvSpPr>
        <p:spPr>
          <a:xfrm>
            <a:off x="3565976" y="4434374"/>
            <a:ext cx="1719072" cy="962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A11FF72-7957-4663-99EF-7EF58812DD5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3738044" y="4006363"/>
            <a:ext cx="687468" cy="428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457055" y="2303517"/>
            <a:ext cx="2944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u="none" strike="noStrike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olist_products_dataset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90542-7FC2-4406-BF83-4B27E45AB164}"/>
              </a:ext>
            </a:extLst>
          </p:cNvPr>
          <p:cNvSpPr txBox="1"/>
          <p:nvPr/>
        </p:nvSpPr>
        <p:spPr>
          <a:xfrm>
            <a:off x="3533699" y="5296136"/>
            <a:ext cx="4559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US" altLang="ko-KR" sz="2000" b="1" i="0" u="none" strike="noStrike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product_category_name_translation</a:t>
            </a:r>
            <a:endParaRPr lang="en-US" altLang="ko-KR" sz="2000" b="1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194C66-FA23-4C81-AD52-B8BCA855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A6F68-ED35-4698-8827-ABA010ED52BF}"/>
              </a:ext>
            </a:extLst>
          </p:cNvPr>
          <p:cNvSpPr txBox="1"/>
          <p:nvPr/>
        </p:nvSpPr>
        <p:spPr>
          <a:xfrm flipH="1">
            <a:off x="5547931" y="5064210"/>
            <a:ext cx="2930340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고객의 위치가 </a:t>
            </a:r>
            <a:r>
              <a:rPr lang="en-US" altLang="ko-KR" sz="1400" dirty="0" err="1">
                <a:solidFill>
                  <a:schemeClr val="bg1"/>
                </a:solidFill>
              </a:rPr>
              <a:t>zip_code</a:t>
            </a:r>
            <a:r>
              <a:rPr lang="ko-KR" altLang="en-US" sz="1400" dirty="0">
                <a:solidFill>
                  <a:schemeClr val="bg1"/>
                </a:solidFill>
              </a:rPr>
              <a:t>로 주어지는데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정확한 위치는 복수의 값이므로 좌표에 해당하는 값을 평균화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A11FF72-7957-4663-99EF-7EF58812DD5A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4030533" y="4981423"/>
            <a:ext cx="368173" cy="1354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611382" y="2162524"/>
            <a:ext cx="3790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u="none" strike="noStrike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olist_geolocation_dataset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90542-7FC2-4406-BF83-4B27E45AB164}"/>
              </a:ext>
            </a:extLst>
          </p:cNvPr>
          <p:cNvSpPr txBox="1"/>
          <p:nvPr/>
        </p:nvSpPr>
        <p:spPr>
          <a:xfrm>
            <a:off x="2074987" y="5553024"/>
            <a:ext cx="3911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geolocation_zip_code_prefix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 값으로 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평균화</a:t>
            </a:r>
            <a:endParaRPr lang="en-US" altLang="ko-KR" sz="14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1044CA-C7B0-480B-8608-F5A54B2CACC2}"/>
              </a:ext>
            </a:extLst>
          </p:cNvPr>
          <p:cNvGraphicFramePr>
            <a:graphicFrameLocks noGrp="1"/>
          </p:cNvGraphicFramePr>
          <p:nvPr/>
        </p:nvGraphicFramePr>
        <p:xfrm>
          <a:off x="1606550" y="2564570"/>
          <a:ext cx="5369561" cy="2335760"/>
        </p:xfrm>
        <a:graphic>
          <a:graphicData uri="http://schemas.openxmlformats.org/drawingml/2006/table">
            <a:tbl>
              <a:tblPr/>
              <a:tblGrid>
                <a:gridCol w="1476629">
                  <a:extLst>
                    <a:ext uri="{9D8B030D-6E8A-4147-A177-3AD203B41FA5}">
                      <a16:colId xmlns:a16="http://schemas.microsoft.com/office/drawing/2014/main" val="4292317696"/>
                    </a:ext>
                  </a:extLst>
                </a:gridCol>
                <a:gridCol w="920496">
                  <a:extLst>
                    <a:ext uri="{9D8B030D-6E8A-4147-A177-3AD203B41FA5}">
                      <a16:colId xmlns:a16="http://schemas.microsoft.com/office/drawing/2014/main" val="2858745764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1482820471"/>
                    </a:ext>
                  </a:extLst>
                </a:gridCol>
                <a:gridCol w="968439">
                  <a:extLst>
                    <a:ext uri="{9D8B030D-6E8A-4147-A177-3AD203B41FA5}">
                      <a16:colId xmlns:a16="http://schemas.microsoft.com/office/drawing/2014/main" val="299206625"/>
                    </a:ext>
                  </a:extLst>
                </a:gridCol>
                <a:gridCol w="1045147">
                  <a:extLst>
                    <a:ext uri="{9D8B030D-6E8A-4147-A177-3AD203B41FA5}">
                      <a16:colId xmlns:a16="http://schemas.microsoft.com/office/drawing/2014/main" val="1446135891"/>
                    </a:ext>
                  </a:extLst>
                </a:gridCol>
              </a:tblGrid>
              <a:tr h="166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geolocation_zip_code_prefix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geolocation_city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geolocation_state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427861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-23.54831798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-46.6354211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392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-23.54741686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-46.63636125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24323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06985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-23.54813707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-46.63590489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301865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48454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-23.54831798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-46.6354211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67049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-23.54887845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-46.63400363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789187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79625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-23.54887845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-46.63400363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24799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61976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03282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-23.54464134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-46.63317979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92071"/>
                  </a:ext>
                </a:extLst>
              </a:tr>
              <a:tr h="166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-23.54855107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-46.63507239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sao paulo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5753" marR="5753" marT="57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539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0C81390-CCBB-40FE-8ECB-9E4EB4CCCAEA}"/>
              </a:ext>
            </a:extLst>
          </p:cNvPr>
          <p:cNvGraphicFramePr>
            <a:graphicFrameLocks noGrp="1"/>
          </p:cNvGraphicFramePr>
          <p:nvPr/>
        </p:nvGraphicFramePr>
        <p:xfrm>
          <a:off x="1606550" y="5250684"/>
          <a:ext cx="3735071" cy="398712"/>
        </p:xfrm>
        <a:graphic>
          <a:graphicData uri="http://schemas.openxmlformats.org/drawingml/2006/table">
            <a:tbl>
              <a:tblPr/>
              <a:tblGrid>
                <a:gridCol w="1764420">
                  <a:extLst>
                    <a:ext uri="{9D8B030D-6E8A-4147-A177-3AD203B41FA5}">
                      <a16:colId xmlns:a16="http://schemas.microsoft.com/office/drawing/2014/main" val="1145258439"/>
                    </a:ext>
                  </a:extLst>
                </a:gridCol>
                <a:gridCol w="962411">
                  <a:extLst>
                    <a:ext uri="{9D8B030D-6E8A-4147-A177-3AD203B41FA5}">
                      <a16:colId xmlns:a16="http://schemas.microsoft.com/office/drawing/2014/main" val="133104760"/>
                    </a:ext>
                  </a:extLst>
                </a:gridCol>
                <a:gridCol w="1008240">
                  <a:extLst>
                    <a:ext uri="{9D8B030D-6E8A-4147-A177-3AD203B41FA5}">
                      <a16:colId xmlns:a16="http://schemas.microsoft.com/office/drawing/2014/main" val="4156983243"/>
                    </a:ext>
                  </a:extLst>
                </a:gridCol>
              </a:tblGrid>
              <a:tr h="1993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geolocation_zip_code_prefix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240599"/>
                  </a:ext>
                </a:extLst>
              </a:tr>
              <a:tr h="1993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-23.54814573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-46.63497921</a:t>
                      </a:r>
                    </a:p>
                  </a:txBody>
                  <a:tcPr marL="6874" marR="6874" marT="68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6751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B38B209-B943-48C5-A1C2-116C8C5FC9A1}"/>
              </a:ext>
            </a:extLst>
          </p:cNvPr>
          <p:cNvSpPr/>
          <p:nvPr/>
        </p:nvSpPr>
        <p:spPr>
          <a:xfrm>
            <a:off x="3016626" y="2493385"/>
            <a:ext cx="2027814" cy="2488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D6268C-6012-4500-AA71-51D939E161E4}"/>
              </a:ext>
            </a:extLst>
          </p:cNvPr>
          <p:cNvSpPr/>
          <p:nvPr/>
        </p:nvSpPr>
        <p:spPr>
          <a:xfrm>
            <a:off x="3325368" y="5116892"/>
            <a:ext cx="2146676" cy="6034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80BF15-931D-4DD3-8F45-6DBBA842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57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6146228" y="3839390"/>
            <a:ext cx="2280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배송시간이 완료된 경우에만 배송출발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배송도착 데이터가 존재하므로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olist_orders_dataset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order_status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delivered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ko-KR" altLang="en-US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값만을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 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89BED-6236-42CD-94C8-1C3A2F8EB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2230733"/>
            <a:ext cx="4411598" cy="362156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A0BC9A-CD9A-4BEF-8893-31747D9DB522}"/>
              </a:ext>
            </a:extLst>
          </p:cNvPr>
          <p:cNvGraphicFramePr>
            <a:graphicFrameLocks noGrp="1"/>
          </p:cNvGraphicFramePr>
          <p:nvPr/>
        </p:nvGraphicFramePr>
        <p:xfrm>
          <a:off x="3012759" y="2064517"/>
          <a:ext cx="5346382" cy="1537576"/>
        </p:xfrm>
        <a:graphic>
          <a:graphicData uri="http://schemas.openxmlformats.org/drawingml/2006/table">
            <a:tbl>
              <a:tblPr/>
              <a:tblGrid>
                <a:gridCol w="825060">
                  <a:extLst>
                    <a:ext uri="{9D8B030D-6E8A-4147-A177-3AD203B41FA5}">
                      <a16:colId xmlns:a16="http://schemas.microsoft.com/office/drawing/2014/main" val="256888481"/>
                    </a:ext>
                  </a:extLst>
                </a:gridCol>
                <a:gridCol w="884463">
                  <a:extLst>
                    <a:ext uri="{9D8B030D-6E8A-4147-A177-3AD203B41FA5}">
                      <a16:colId xmlns:a16="http://schemas.microsoft.com/office/drawing/2014/main" val="1467596146"/>
                    </a:ext>
                  </a:extLst>
                </a:gridCol>
                <a:gridCol w="448832">
                  <a:extLst>
                    <a:ext uri="{9D8B030D-6E8A-4147-A177-3AD203B41FA5}">
                      <a16:colId xmlns:a16="http://schemas.microsoft.com/office/drawing/2014/main" val="4162531687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1099227727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3285677853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3515315872"/>
                    </a:ext>
                  </a:extLst>
                </a:gridCol>
                <a:gridCol w="646846">
                  <a:extLst>
                    <a:ext uri="{9D8B030D-6E8A-4147-A177-3AD203B41FA5}">
                      <a16:colId xmlns:a16="http://schemas.microsoft.com/office/drawing/2014/main" val="3285901795"/>
                    </a:ext>
                  </a:extLst>
                </a:gridCol>
                <a:gridCol w="600643">
                  <a:extLst>
                    <a:ext uri="{9D8B030D-6E8A-4147-A177-3AD203B41FA5}">
                      <a16:colId xmlns:a16="http://schemas.microsoft.com/office/drawing/2014/main" val="3182714338"/>
                    </a:ext>
                  </a:extLst>
                </a:gridCol>
              </a:tblGrid>
              <a:tr h="2296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order_status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_timestamp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_approved_at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_carrier_date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order_estimated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_delivery_date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27116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a4591c265e18cb1dcee52889e2d8acc3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503740e9ca751ccdda7ba28e9ab8f608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delivered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2017-07-09 21:57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2017-07-09 22:10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2017-07-11 14:58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2017-07-26 10:57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2017-08-01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35123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136cce7faa42fdb2cefd53fdc79a6098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ed0271e0b7da060a393796590e7b737a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invoiced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2017-04-11 12:22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2017-04-13 13:25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2017-05-09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390777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ee64d42b8cf066f35eac1cf57de1aa85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caded193e8e47b8362864762a83db3c5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2018-06-04 16:44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2018-06-05 4:31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2018-06-05 14:32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2018-06-28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73155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15bed8e2fec7fdbadb186b57c46c92f2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f3f0e613e0bdb9c7cee75504f0f90679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processing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2017-09-03 14:22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2017-09-03 14:30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2017-10-03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4775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6942b8da583c2f9957e990d028607019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52006a9383bf149a4fb24226b173106f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2018-01-10 11:33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2018-01-11 2:32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2018-01-11 19:39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2018-02-07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691419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8e24261a7e58791d10cb1bf9da94df5c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64a254d30eed42cd0e6c36dddb88adf0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unavailable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2017-11-16 15:09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2017-11-16 15:26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2017-12-05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85922"/>
                  </a:ext>
                </a:extLst>
              </a:tr>
              <a:tr h="1782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1b9ecfe83cdc259250e1a8aca174f0ad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6d6b50b66d79f80827b6d96751528d30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canceled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2018-08-04 14:29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2018-08-07 4:10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2018-08-14 0:00</a:t>
                      </a:r>
                    </a:p>
                  </a:txBody>
                  <a:tcPr marL="3960" marR="3960" marT="3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824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F5D1309-8CAA-4DEB-A71D-D40AB4797A91}"/>
              </a:ext>
            </a:extLst>
          </p:cNvPr>
          <p:cNvSpPr/>
          <p:nvPr/>
        </p:nvSpPr>
        <p:spPr>
          <a:xfrm>
            <a:off x="4663440" y="2423160"/>
            <a:ext cx="3162300" cy="1240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3DA6E3-B028-42C9-8823-5287FCD2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4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560830" y="2133258"/>
            <a:ext cx="3592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</a:rPr>
              <a:t>olist_order_items_dataset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D048F11-91FA-4E09-9CE7-9B965E8A91E6}"/>
              </a:ext>
            </a:extLst>
          </p:cNvPr>
          <p:cNvGraphicFramePr>
            <a:graphicFrameLocks noGrp="1"/>
          </p:cNvGraphicFramePr>
          <p:nvPr/>
        </p:nvGraphicFramePr>
        <p:xfrm>
          <a:off x="1560830" y="2528301"/>
          <a:ext cx="6810772" cy="746894"/>
        </p:xfrm>
        <a:graphic>
          <a:graphicData uri="http://schemas.openxmlformats.org/drawingml/2006/table">
            <a:tbl>
              <a:tblPr/>
              <a:tblGrid>
                <a:gridCol w="1540510">
                  <a:extLst>
                    <a:ext uri="{9D8B030D-6E8A-4147-A177-3AD203B41FA5}">
                      <a16:colId xmlns:a16="http://schemas.microsoft.com/office/drawing/2014/main" val="2039743789"/>
                    </a:ext>
                  </a:extLst>
                </a:gridCol>
                <a:gridCol w="434340">
                  <a:extLst>
                    <a:ext uri="{9D8B030D-6E8A-4147-A177-3AD203B41FA5}">
                      <a16:colId xmlns:a16="http://schemas.microsoft.com/office/drawing/2014/main" val="3460090769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4173818494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1137374727"/>
                    </a:ext>
                  </a:extLst>
                </a:gridCol>
                <a:gridCol w="777081">
                  <a:extLst>
                    <a:ext uri="{9D8B030D-6E8A-4147-A177-3AD203B41FA5}">
                      <a16:colId xmlns:a16="http://schemas.microsoft.com/office/drawing/2014/main" val="1452665835"/>
                    </a:ext>
                  </a:extLst>
                </a:gridCol>
                <a:gridCol w="354728">
                  <a:extLst>
                    <a:ext uri="{9D8B030D-6E8A-4147-A177-3AD203B41FA5}">
                      <a16:colId xmlns:a16="http://schemas.microsoft.com/office/drawing/2014/main" val="935497515"/>
                    </a:ext>
                  </a:extLst>
                </a:gridCol>
                <a:gridCol w="503713">
                  <a:extLst>
                    <a:ext uri="{9D8B030D-6E8A-4147-A177-3AD203B41FA5}">
                      <a16:colId xmlns:a16="http://schemas.microsoft.com/office/drawing/2014/main" val="360594383"/>
                    </a:ext>
                  </a:extLst>
                </a:gridCol>
              </a:tblGrid>
              <a:tr h="248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Shipping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</a:t>
                      </a:r>
                    </a:p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_value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4781"/>
                  </a:ext>
                </a:extLst>
              </a:tr>
              <a:tr h="248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002f98c0f7efd42638ed6100ca699b42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d41dc2f2979f52d75d78714b378d4068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7299e27ed73d2ad986de7f7c77d919fa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2017-08-10 9:30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8.99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32.57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81870"/>
                  </a:ext>
                </a:extLst>
              </a:tr>
              <a:tr h="248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002f98c0f7efd42638ed6100ca699b42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880be32f4db1d9f6e2bec38fb6ac23ab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fa40cc5b934574b62717c68f3d678b6d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2017-08-10 9:30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7.16</a:t>
                      </a:r>
                    </a:p>
                  </a:txBody>
                  <a:tcPr marL="5340" marR="5340" marT="53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9950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10D0CE5-4687-4426-864B-BF60A3C04BE3}"/>
              </a:ext>
            </a:extLst>
          </p:cNvPr>
          <p:cNvGraphicFramePr>
            <a:graphicFrameLocks noGrp="1"/>
          </p:cNvGraphicFramePr>
          <p:nvPr/>
        </p:nvGraphicFramePr>
        <p:xfrm>
          <a:off x="1491241" y="5045846"/>
          <a:ext cx="6997439" cy="746894"/>
        </p:xfrm>
        <a:graphic>
          <a:graphicData uri="http://schemas.openxmlformats.org/drawingml/2006/table">
            <a:tbl>
              <a:tblPr/>
              <a:tblGrid>
                <a:gridCol w="1556759">
                  <a:extLst>
                    <a:ext uri="{9D8B030D-6E8A-4147-A177-3AD203B41FA5}">
                      <a16:colId xmlns:a16="http://schemas.microsoft.com/office/drawing/2014/main" val="1703140334"/>
                    </a:ext>
                  </a:extLst>
                </a:gridCol>
                <a:gridCol w="1384602">
                  <a:extLst>
                    <a:ext uri="{9D8B030D-6E8A-4147-A177-3AD203B41FA5}">
                      <a16:colId xmlns:a16="http://schemas.microsoft.com/office/drawing/2014/main" val="1497312538"/>
                    </a:ext>
                  </a:extLst>
                </a:gridCol>
                <a:gridCol w="538758">
                  <a:extLst>
                    <a:ext uri="{9D8B030D-6E8A-4147-A177-3AD203B41FA5}">
                      <a16:colId xmlns:a16="http://schemas.microsoft.com/office/drawing/2014/main" val="3328395421"/>
                    </a:ext>
                  </a:extLst>
                </a:gridCol>
                <a:gridCol w="723475">
                  <a:extLst>
                    <a:ext uri="{9D8B030D-6E8A-4147-A177-3AD203B41FA5}">
                      <a16:colId xmlns:a16="http://schemas.microsoft.com/office/drawing/2014/main" val="3514803482"/>
                    </a:ext>
                  </a:extLst>
                </a:gridCol>
                <a:gridCol w="700385">
                  <a:extLst>
                    <a:ext uri="{9D8B030D-6E8A-4147-A177-3AD203B41FA5}">
                      <a16:colId xmlns:a16="http://schemas.microsoft.com/office/drawing/2014/main" val="369448064"/>
                    </a:ext>
                  </a:extLst>
                </a:gridCol>
                <a:gridCol w="700385">
                  <a:extLst>
                    <a:ext uri="{9D8B030D-6E8A-4147-A177-3AD203B41FA5}">
                      <a16:colId xmlns:a16="http://schemas.microsoft.com/office/drawing/2014/main" val="3804914172"/>
                    </a:ext>
                  </a:extLst>
                </a:gridCol>
                <a:gridCol w="677296">
                  <a:extLst>
                    <a:ext uri="{9D8B030D-6E8A-4147-A177-3AD203B41FA5}">
                      <a16:colId xmlns:a16="http://schemas.microsoft.com/office/drawing/2014/main" val="2969539769"/>
                    </a:ext>
                  </a:extLst>
                </a:gridCol>
                <a:gridCol w="715779">
                  <a:extLst>
                    <a:ext uri="{9D8B030D-6E8A-4147-A177-3AD203B41FA5}">
                      <a16:colId xmlns:a16="http://schemas.microsoft.com/office/drawing/2014/main" val="1581426690"/>
                    </a:ext>
                  </a:extLst>
                </a:gridCol>
              </a:tblGrid>
              <a:tr h="477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order_status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_timestamp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</a:p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approved_at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_carrier_date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order_estimated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_delivery_date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276121"/>
                  </a:ext>
                </a:extLst>
              </a:tr>
              <a:tr h="268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002f98c0f7efd42638ed6100ca699b42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75fd1fb0bb511fc71ac2b2649c02b21b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delivered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2017-08-04 9:19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2017-08-04 9:30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2017-08-04 18:09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2017-08-07 19:07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2017-09-05 0:00</a:t>
                      </a:r>
                    </a:p>
                  </a:txBody>
                  <a:tcPr marL="4845" marR="4845" marT="48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11453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CFD0FE4-C71E-474A-A6AA-6B4AA4BBDD38}"/>
              </a:ext>
            </a:extLst>
          </p:cNvPr>
          <p:cNvSpPr/>
          <p:nvPr/>
        </p:nvSpPr>
        <p:spPr>
          <a:xfrm>
            <a:off x="1491240" y="2493385"/>
            <a:ext cx="1671060" cy="851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170F95-149B-4798-A573-50BFAEF8709C}"/>
              </a:ext>
            </a:extLst>
          </p:cNvPr>
          <p:cNvSpPr/>
          <p:nvPr/>
        </p:nvSpPr>
        <p:spPr>
          <a:xfrm>
            <a:off x="1424953" y="4993395"/>
            <a:ext cx="1671060" cy="851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A0F39D-9499-4B14-B94E-DEAE4C40E7C1}"/>
              </a:ext>
            </a:extLst>
          </p:cNvPr>
          <p:cNvSpPr/>
          <p:nvPr/>
        </p:nvSpPr>
        <p:spPr>
          <a:xfrm>
            <a:off x="5072642" y="2446909"/>
            <a:ext cx="1770118" cy="851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A66F31-C940-4CEF-A5D8-920C44CD669B}"/>
              </a:ext>
            </a:extLst>
          </p:cNvPr>
          <p:cNvSpPr txBox="1"/>
          <p:nvPr/>
        </p:nvSpPr>
        <p:spPr>
          <a:xfrm>
            <a:off x="1499786" y="5857614"/>
            <a:ext cx="2920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</a:rPr>
              <a:t>olist_orders_dataset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8AF1FC7-7D3E-4A41-B001-D78E0CA98F29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 flipH="1">
            <a:off x="2260483" y="3345180"/>
            <a:ext cx="66287" cy="16482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975E0F-D380-4CA4-A4AC-2C59543BA210}"/>
              </a:ext>
            </a:extLst>
          </p:cNvPr>
          <p:cNvSpPr txBox="1"/>
          <p:nvPr/>
        </p:nvSpPr>
        <p:spPr>
          <a:xfrm>
            <a:off x="2646999" y="3503015"/>
            <a:ext cx="5587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order_id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배송정보가 기재 되는데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발송지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다른 경우가 존재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배송시간이 정확하지 않으므로 데이터에서 삭제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삭제건수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:3103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31AF43-C6B2-42CD-984F-10AD191139BD}"/>
              </a:ext>
            </a:extLst>
          </p:cNvPr>
          <p:cNvSpPr txBox="1"/>
          <p:nvPr/>
        </p:nvSpPr>
        <p:spPr>
          <a:xfrm>
            <a:off x="5085603" y="2108064"/>
            <a:ext cx="267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판매자가 일치하지 않음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5DA2DB-8473-4621-AF11-47016557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741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576700" y="2098415"/>
            <a:ext cx="2920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결측치</a:t>
            </a:r>
            <a:r>
              <a:rPr lang="ko-KR" altLang="en-US" sz="2000" dirty="0">
                <a:solidFill>
                  <a:schemeClr val="bg1"/>
                </a:solidFill>
              </a:rPr>
              <a:t> 처리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F0F425C-1707-4AE9-856E-B43141B4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4"/>
          <a:stretch/>
        </p:blipFill>
        <p:spPr>
          <a:xfrm>
            <a:off x="1572366" y="2591515"/>
            <a:ext cx="3248025" cy="3543299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0B10DF2B-7965-4A83-B6FB-81FA06D2F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1"/>
          <a:stretch/>
        </p:blipFill>
        <p:spPr>
          <a:xfrm>
            <a:off x="5127625" y="2973445"/>
            <a:ext cx="3248025" cy="15466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9BFF94-2101-4373-AAA5-96F9C1379144}"/>
              </a:ext>
            </a:extLst>
          </p:cNvPr>
          <p:cNvSpPr/>
          <p:nvPr/>
        </p:nvSpPr>
        <p:spPr>
          <a:xfrm>
            <a:off x="1606468" y="4671773"/>
            <a:ext cx="3134100" cy="63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D361A-C525-42C2-A583-54F3FB74DF78}"/>
              </a:ext>
            </a:extLst>
          </p:cNvPr>
          <p:cNvSpPr txBox="1"/>
          <p:nvPr/>
        </p:nvSpPr>
        <p:spPr>
          <a:xfrm>
            <a:off x="5129017" y="5069083"/>
            <a:ext cx="3185673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결측치이므로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값을 삭제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DE47A9-5CD7-4AC0-BF13-FF1A99165D77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 flipV="1">
            <a:off x="4740568" y="4988004"/>
            <a:ext cx="388449" cy="234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B86EC7-D9BB-441B-BD96-5E967499501D}"/>
              </a:ext>
            </a:extLst>
          </p:cNvPr>
          <p:cNvSpPr/>
          <p:nvPr/>
        </p:nvSpPr>
        <p:spPr>
          <a:xfrm>
            <a:off x="5181600" y="3657599"/>
            <a:ext cx="3070860" cy="815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C58895-B0F4-454F-87CD-A4991EFA9F13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flipH="1" flipV="1">
            <a:off x="6717030" y="4472939"/>
            <a:ext cx="4824" cy="596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EBC0F4D-5E17-4A95-9020-11920996B750}"/>
              </a:ext>
            </a:extLst>
          </p:cNvPr>
          <p:cNvSpPr/>
          <p:nvPr/>
        </p:nvSpPr>
        <p:spPr>
          <a:xfrm>
            <a:off x="5181600" y="3021174"/>
            <a:ext cx="3070860" cy="1971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898FDE-F333-4C6B-96AA-CB2B1123AB55}"/>
              </a:ext>
            </a:extLst>
          </p:cNvPr>
          <p:cNvSpPr txBox="1"/>
          <p:nvPr/>
        </p:nvSpPr>
        <p:spPr>
          <a:xfrm>
            <a:off x="5159497" y="2403067"/>
            <a:ext cx="3185673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카테고리로 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‘other’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9A608A0-06A8-407F-A1A4-0CDFAE1E6C42}"/>
              </a:ext>
            </a:extLst>
          </p:cNvPr>
          <p:cNvCxnSpPr>
            <a:cxnSpLocks/>
            <a:stCxn id="43" idx="2"/>
            <a:endCxn id="16" idx="0"/>
          </p:cNvCxnSpPr>
          <p:nvPr/>
        </p:nvCxnSpPr>
        <p:spPr>
          <a:xfrm flipH="1">
            <a:off x="6751638" y="2710844"/>
            <a:ext cx="696" cy="2626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9A74D8-CDDA-4CFD-AFB0-A4C73B5D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데이터 </a:t>
            </a:r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전처리</a:t>
            </a:r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Data Preprocessing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69480" y="2002779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FC41A-8E5A-4984-8314-D4253FBDBDDC}"/>
              </a:ext>
            </a:extLst>
          </p:cNvPr>
          <p:cNvSpPr txBox="1"/>
          <p:nvPr/>
        </p:nvSpPr>
        <p:spPr>
          <a:xfrm>
            <a:off x="1576700" y="2098415"/>
            <a:ext cx="2920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결측치</a:t>
            </a:r>
            <a:r>
              <a:rPr lang="ko-KR" altLang="en-US" sz="2000" dirty="0">
                <a:solidFill>
                  <a:schemeClr val="bg1"/>
                </a:solidFill>
              </a:rPr>
              <a:t> 처리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F0F425C-1707-4AE9-856E-B43141B4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4"/>
          <a:stretch/>
        </p:blipFill>
        <p:spPr>
          <a:xfrm>
            <a:off x="1572366" y="2591515"/>
            <a:ext cx="3248025" cy="35432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AADE40-BCBD-4E0B-83A7-8335873F9FD6}"/>
              </a:ext>
            </a:extLst>
          </p:cNvPr>
          <p:cNvSpPr/>
          <p:nvPr/>
        </p:nvSpPr>
        <p:spPr>
          <a:xfrm>
            <a:off x="1606468" y="5335629"/>
            <a:ext cx="3134100" cy="787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FA1A4B-95CB-47B3-99FA-0F72037F5C01}"/>
              </a:ext>
            </a:extLst>
          </p:cNvPr>
          <p:cNvSpPr txBox="1"/>
          <p:nvPr/>
        </p:nvSpPr>
        <p:spPr>
          <a:xfrm>
            <a:off x="4981708" y="4293343"/>
            <a:ext cx="3185673" cy="6771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결측치를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탐색한 결과 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건이 한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seller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에게서 발생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17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건의 가격이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29,39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endParaRPr lang="en-US" altLang="ko-KR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두가지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seller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price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29,39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제품의 평균값으로 처리하고 나머지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행은 삭제 처리</a:t>
            </a:r>
            <a:endParaRPr lang="en-US" altLang="ko-KR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BE8DF2B-1444-4B7C-BCC6-3833F24AE3A7}"/>
              </a:ext>
            </a:extLst>
          </p:cNvPr>
          <p:cNvCxnSpPr>
            <a:cxnSpLocks/>
            <a:stCxn id="55" idx="1"/>
            <a:endCxn id="31" idx="3"/>
          </p:cNvCxnSpPr>
          <p:nvPr/>
        </p:nvCxnSpPr>
        <p:spPr>
          <a:xfrm flipH="1">
            <a:off x="4740568" y="4631897"/>
            <a:ext cx="241140" cy="1097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E4FF92E-FD8C-451B-887F-E1623A9C2442}"/>
              </a:ext>
            </a:extLst>
          </p:cNvPr>
          <p:cNvGraphicFramePr>
            <a:graphicFrameLocks noGrp="1"/>
          </p:cNvGraphicFramePr>
          <p:nvPr/>
        </p:nvGraphicFramePr>
        <p:xfrm>
          <a:off x="2720151" y="2592248"/>
          <a:ext cx="5234215" cy="160337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58755">
                  <a:extLst>
                    <a:ext uri="{9D8B030D-6E8A-4147-A177-3AD203B41FA5}">
                      <a16:colId xmlns:a16="http://schemas.microsoft.com/office/drawing/2014/main" val="3797844116"/>
                    </a:ext>
                  </a:extLst>
                </a:gridCol>
                <a:gridCol w="676770">
                  <a:extLst>
                    <a:ext uri="{9D8B030D-6E8A-4147-A177-3AD203B41FA5}">
                      <a16:colId xmlns:a16="http://schemas.microsoft.com/office/drawing/2014/main" val="1048421591"/>
                    </a:ext>
                  </a:extLst>
                </a:gridCol>
                <a:gridCol w="386725">
                  <a:extLst>
                    <a:ext uri="{9D8B030D-6E8A-4147-A177-3AD203B41FA5}">
                      <a16:colId xmlns:a16="http://schemas.microsoft.com/office/drawing/2014/main" val="703341623"/>
                    </a:ext>
                  </a:extLst>
                </a:gridCol>
                <a:gridCol w="214846">
                  <a:extLst>
                    <a:ext uri="{9D8B030D-6E8A-4147-A177-3AD203B41FA5}">
                      <a16:colId xmlns:a16="http://schemas.microsoft.com/office/drawing/2014/main" val="4109049502"/>
                    </a:ext>
                  </a:extLst>
                </a:gridCol>
                <a:gridCol w="923843">
                  <a:extLst>
                    <a:ext uri="{9D8B030D-6E8A-4147-A177-3AD203B41FA5}">
                      <a16:colId xmlns:a16="http://schemas.microsoft.com/office/drawing/2014/main" val="21076859"/>
                    </a:ext>
                  </a:extLst>
                </a:gridCol>
                <a:gridCol w="999040">
                  <a:extLst>
                    <a:ext uri="{9D8B030D-6E8A-4147-A177-3AD203B41FA5}">
                      <a16:colId xmlns:a16="http://schemas.microsoft.com/office/drawing/2014/main" val="3601119309"/>
                    </a:ext>
                  </a:extLst>
                </a:gridCol>
                <a:gridCol w="1074236">
                  <a:extLst>
                    <a:ext uri="{9D8B030D-6E8A-4147-A177-3AD203B41FA5}">
                      <a16:colId xmlns:a16="http://schemas.microsoft.com/office/drawing/2014/main" val="1564772350"/>
                    </a:ext>
                  </a:extLst>
                </a:gridCol>
              </a:tblGrid>
              <a:tr h="34560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order_id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seller_id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price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product_length_cm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product_height</a:t>
                      </a: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</a:p>
                    <a:p>
                      <a:pPr algn="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product_width</a:t>
                      </a: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</a:p>
                    <a:p>
                      <a:pPr algn="r" fontAlgn="ctr"/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250978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101157d4fae1c9fb74a00a5dee265c25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843183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1521c6bb7b1028154c8c67cf80fa809f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899003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415cfaaaa8cea49f934470548797fed1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618732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415cfaaaa8cea49f934470548797fed1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10434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595316a07cd3dea9db7adfcc7e247ae7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235290"/>
                  </a:ext>
                </a:extLst>
              </a:tr>
              <a:tr h="2096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6e150190fbe04c642a9cf0b80d83ee16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4e922959ae960d389249c378d1c939f5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07" marR="7607" marT="760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61179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95E6F734-8F59-4258-ADBE-690EDA05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38" y="5294343"/>
            <a:ext cx="3257550" cy="8286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02A1224-DA4F-4A38-BCC1-8428E6F9DFBC}"/>
              </a:ext>
            </a:extLst>
          </p:cNvPr>
          <p:cNvSpPr txBox="1"/>
          <p:nvPr/>
        </p:nvSpPr>
        <p:spPr>
          <a:xfrm>
            <a:off x="4988638" y="5048413"/>
            <a:ext cx="3250455" cy="24622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b[b[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seller_id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'4e922959ae960d389249c378d1c939f5'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][b[b[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seller_id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'4e922959ae960d389249c378d1c939f5'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altLang="ko-KR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].mean()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83A924-0556-48BA-B161-AD84EFCB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6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D3DD1B-9346-4899-97FD-43F703CA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68" y="2874272"/>
            <a:ext cx="3960000" cy="320975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034968" y="1991156"/>
            <a:ext cx="2520000" cy="4329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FDE2C-7829-4059-A1B5-63461E0FEC36}"/>
              </a:ext>
            </a:extLst>
          </p:cNvPr>
          <p:cNvSpPr txBox="1"/>
          <p:nvPr/>
        </p:nvSpPr>
        <p:spPr>
          <a:xfrm>
            <a:off x="6218778" y="3302032"/>
            <a:ext cx="215238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404040"/>
                </a:solidFill>
              </a:rPr>
              <a:t>데이터셋에</a:t>
            </a:r>
            <a:r>
              <a:rPr lang="ko-KR" altLang="en-US" sz="1400" dirty="0">
                <a:solidFill>
                  <a:srgbClr val="404040"/>
                </a:solidFill>
              </a:rPr>
              <a:t> 포함된 기간인 </a:t>
            </a:r>
            <a:r>
              <a:rPr lang="en-US" altLang="ko-KR" sz="1400" dirty="0">
                <a:solidFill>
                  <a:srgbClr val="404040"/>
                </a:solidFill>
              </a:rPr>
              <a:t>2016</a:t>
            </a:r>
            <a:r>
              <a:rPr lang="ko-KR" altLang="en-US" sz="1400" dirty="0">
                <a:solidFill>
                  <a:srgbClr val="404040"/>
                </a:solidFill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</a:rPr>
              <a:t>09</a:t>
            </a:r>
            <a:r>
              <a:rPr lang="ko-KR" altLang="en-US" sz="1400" dirty="0">
                <a:solidFill>
                  <a:srgbClr val="404040"/>
                </a:solidFill>
              </a:rPr>
              <a:t>월부터 </a:t>
            </a:r>
            <a:r>
              <a:rPr lang="en-US" altLang="ko-KR" sz="1400" dirty="0">
                <a:solidFill>
                  <a:srgbClr val="404040"/>
                </a:solidFill>
              </a:rPr>
              <a:t>2018</a:t>
            </a:r>
            <a:r>
              <a:rPr lang="ko-KR" altLang="en-US" sz="1400" dirty="0">
                <a:solidFill>
                  <a:srgbClr val="404040"/>
                </a:solidFill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</a:rPr>
              <a:t>08</a:t>
            </a:r>
            <a:r>
              <a:rPr lang="ko-KR" altLang="en-US" sz="1400" dirty="0">
                <a:solidFill>
                  <a:srgbClr val="404040"/>
                </a:solidFill>
              </a:rPr>
              <a:t>월까지 월별 주문량이 지속적으로 증가하는 추세에 있다</a:t>
            </a:r>
            <a:r>
              <a:rPr lang="en-US" altLang="ko-KR" sz="140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9240" y="2311286"/>
            <a:ext cx="4667856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월별 주문량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DA8203-7128-4549-A1D5-8856D14C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69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638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" name="직사각형 3"/>
          <p:cNvSpPr/>
          <p:nvPr/>
        </p:nvSpPr>
        <p:spPr>
          <a:xfrm>
            <a:off x="-953795" y="0"/>
            <a:ext cx="12237081" cy="685800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-17182" y="104211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7190" y="642006"/>
            <a:ext cx="1311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CONTENTS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2818" y="1259175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1. Introduction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2818" y="4058587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2. Data Handling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3000" y="1259175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3. Machine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1314" y="4058587"/>
            <a:ext cx="3600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122" dirty="0">
                <a:solidFill>
                  <a:schemeClr val="bg1"/>
                </a:solidFill>
              </a:rPr>
              <a:t>Part 4. Conclusion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47695" y="1848246"/>
            <a:ext cx="21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프로젝트 개요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일정표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분석 환경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분석 방법론</a:t>
            </a:r>
            <a:endParaRPr lang="en-US" altLang="ko-KR" spc="-122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7695" y="4647659"/>
            <a:ext cx="21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데이터 수집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데이터 전처리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22" dirty="0">
                <a:solidFill>
                  <a:schemeClr val="bg1"/>
                </a:solidFill>
              </a:rPr>
              <a:t>EDA </a:t>
            </a:r>
            <a:r>
              <a:rPr lang="ko-KR" altLang="en-US" spc="-122" dirty="0">
                <a:solidFill>
                  <a:schemeClr val="bg1"/>
                </a:solidFill>
              </a:rPr>
              <a:t>및 시각화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 err="1">
                <a:solidFill>
                  <a:schemeClr val="bg1"/>
                </a:solidFill>
              </a:rPr>
              <a:t>파생변수</a:t>
            </a:r>
            <a:r>
              <a:rPr lang="ko-KR" altLang="en-US" spc="-122" dirty="0">
                <a:solidFill>
                  <a:schemeClr val="bg1"/>
                </a:solidFill>
              </a:rPr>
              <a:t> 추가</a:t>
            </a:r>
            <a:endParaRPr lang="en-US" altLang="ko-KR" spc="-122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6431" y="4644453"/>
            <a:ext cx="2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결론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22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66431" y="1853038"/>
            <a:ext cx="2160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 err="1">
                <a:solidFill>
                  <a:schemeClr val="bg1"/>
                </a:solidFill>
              </a:rPr>
              <a:t>머신러닝</a:t>
            </a:r>
            <a:r>
              <a:rPr lang="ko-KR" altLang="en-US" spc="-122" dirty="0">
                <a:solidFill>
                  <a:schemeClr val="bg1"/>
                </a:solidFill>
              </a:rPr>
              <a:t> 기법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>
                <a:solidFill>
                  <a:schemeClr val="bg1"/>
                </a:solidFill>
              </a:rPr>
              <a:t>모형 최적화</a:t>
            </a:r>
            <a:endParaRPr lang="en-US" altLang="ko-KR" spc="-122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22" dirty="0" err="1">
                <a:solidFill>
                  <a:schemeClr val="bg1"/>
                </a:solidFill>
              </a:rPr>
              <a:t>모형별</a:t>
            </a:r>
            <a:r>
              <a:rPr lang="ko-KR" altLang="en-US" spc="-122" dirty="0">
                <a:solidFill>
                  <a:schemeClr val="bg1"/>
                </a:solidFill>
              </a:rPr>
              <a:t> 평가표</a:t>
            </a:r>
            <a:endParaRPr lang="en-US" altLang="ko-KR" spc="-122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3E767-F1B5-40F7-AC1D-12DD3CFB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00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13494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34968" y="1991156"/>
            <a:ext cx="2520000" cy="4329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DFDE2C-7829-4059-A1B5-63461E0FEC36}"/>
              </a:ext>
            </a:extLst>
          </p:cNvPr>
          <p:cNvSpPr txBox="1"/>
          <p:nvPr/>
        </p:nvSpPr>
        <p:spPr>
          <a:xfrm>
            <a:off x="6218778" y="2535807"/>
            <a:ext cx="2152380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404040"/>
                </a:solidFill>
              </a:rPr>
              <a:t>연속형</a:t>
            </a:r>
            <a:r>
              <a:rPr lang="ko-KR" altLang="en-US" sz="1200" dirty="0">
                <a:solidFill>
                  <a:srgbClr val="404040"/>
                </a:solidFill>
              </a:rPr>
              <a:t> 변수 간 상관성을 파악하기 위한 </a:t>
            </a:r>
            <a:r>
              <a:rPr lang="ko-KR" altLang="en-US" sz="1200" dirty="0" err="1">
                <a:solidFill>
                  <a:srgbClr val="404040"/>
                </a:solidFill>
              </a:rPr>
              <a:t>피어슨</a:t>
            </a:r>
            <a:r>
              <a:rPr lang="ko-KR" altLang="en-US" sz="1200" dirty="0">
                <a:solidFill>
                  <a:srgbClr val="404040"/>
                </a:solidFill>
              </a:rPr>
              <a:t> 상관계수 분석에서 파악된 상관성</a:t>
            </a:r>
            <a:endParaRPr lang="en-US" altLang="ko-KR" sz="1200" dirty="0">
              <a:solidFill>
                <a:srgbClr val="40404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1892" y="2597963"/>
            <a:ext cx="4126153" cy="3600000"/>
            <a:chOff x="1605997" y="2450522"/>
            <a:chExt cx="4126153" cy="3600000"/>
          </a:xfrm>
        </p:grpSpPr>
        <p:grpSp>
          <p:nvGrpSpPr>
            <p:cNvPr id="5" name="그룹 4"/>
            <p:cNvGrpSpPr/>
            <p:nvPr/>
          </p:nvGrpSpPr>
          <p:grpSpPr>
            <a:xfrm>
              <a:off x="1605997" y="2450522"/>
              <a:ext cx="4126153" cy="3600000"/>
              <a:chOff x="1605997" y="2450522"/>
              <a:chExt cx="4126153" cy="36000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1606550" y="2450522"/>
                <a:ext cx="4125600" cy="36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/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5997" y="2450522"/>
                <a:ext cx="4126153" cy="3600000"/>
              </a:xfrm>
              <a:prstGeom prst="rect">
                <a:avLst/>
              </a:prstGeom>
            </p:spPr>
          </p:pic>
        </p:grpSp>
        <p:sp>
          <p:nvSpPr>
            <p:cNvPr id="2" name="직사각형 1"/>
            <p:cNvSpPr/>
            <p:nvPr/>
          </p:nvSpPr>
          <p:spPr>
            <a:xfrm>
              <a:off x="3090863" y="3028950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94038" y="4756150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76688" y="4756150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87715" y="4756150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863134" y="4756150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17033" y="2856986"/>
              <a:ext cx="164306" cy="164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359240" y="2072004"/>
            <a:ext cx="4667856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 err="1">
                <a:solidFill>
                  <a:schemeClr val="lt1"/>
                </a:solidFill>
              </a:rPr>
              <a:t>피어슨</a:t>
            </a:r>
            <a:r>
              <a:rPr lang="ko-KR" altLang="en-US" sz="2000" b="1" dirty="0">
                <a:solidFill>
                  <a:schemeClr val="lt1"/>
                </a:solidFill>
              </a:rPr>
              <a:t> 상관계수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9887E-247E-4193-B8FF-14FE2903A0B1}"/>
              </a:ext>
            </a:extLst>
          </p:cNvPr>
          <p:cNvSpPr txBox="1"/>
          <p:nvPr/>
        </p:nvSpPr>
        <p:spPr>
          <a:xfrm>
            <a:off x="6218778" y="4010398"/>
            <a:ext cx="2332254" cy="82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404040"/>
                </a:solidFill>
              </a:rPr>
              <a:t>운송비           </a:t>
            </a:r>
            <a:r>
              <a:rPr lang="en-US" altLang="ko-KR" sz="1100" dirty="0">
                <a:solidFill>
                  <a:srgbClr val="404040"/>
                </a:solidFill>
              </a:rPr>
              <a:t>	-  </a:t>
            </a:r>
            <a:r>
              <a:rPr lang="ko-KR" altLang="en-US" sz="1100" dirty="0">
                <a:solidFill>
                  <a:srgbClr val="404040"/>
                </a:solidFill>
              </a:rPr>
              <a:t>제품가격 </a:t>
            </a:r>
            <a:r>
              <a:rPr lang="en-US" altLang="ko-KR" sz="1100" dirty="0">
                <a:solidFill>
                  <a:srgbClr val="404040"/>
                </a:solidFill>
              </a:rPr>
              <a:t>	0.42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404040"/>
                </a:solidFill>
              </a:rPr>
              <a:t>제품의 무게</a:t>
            </a:r>
            <a:r>
              <a:rPr lang="en-US" altLang="ko-KR" sz="1100" dirty="0">
                <a:solidFill>
                  <a:srgbClr val="404040"/>
                </a:solidFill>
              </a:rPr>
              <a:t>	-</a:t>
            </a:r>
            <a:r>
              <a:rPr lang="ko-KR" altLang="en-US" sz="1100" dirty="0">
                <a:solidFill>
                  <a:srgbClr val="404040"/>
                </a:solidFill>
              </a:rPr>
              <a:t> </a:t>
            </a:r>
            <a:r>
              <a:rPr lang="en-US" altLang="ko-KR" sz="1100" dirty="0">
                <a:solidFill>
                  <a:srgbClr val="404040"/>
                </a:solidFill>
              </a:rPr>
              <a:t> </a:t>
            </a:r>
            <a:r>
              <a:rPr lang="ko-KR" altLang="en-US" sz="1100" dirty="0">
                <a:solidFill>
                  <a:srgbClr val="404040"/>
                </a:solidFill>
              </a:rPr>
              <a:t>운송비</a:t>
            </a:r>
            <a:r>
              <a:rPr lang="en-US" altLang="ko-KR" sz="1100" dirty="0">
                <a:solidFill>
                  <a:srgbClr val="404040"/>
                </a:solidFill>
              </a:rPr>
              <a:t>	0.62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404040"/>
                </a:solidFill>
              </a:rPr>
              <a:t>배송기간</a:t>
            </a:r>
            <a:r>
              <a:rPr lang="en-US" altLang="ko-KR" sz="1100" dirty="0">
                <a:solidFill>
                  <a:srgbClr val="404040"/>
                </a:solidFill>
              </a:rPr>
              <a:t>	-  </a:t>
            </a:r>
            <a:r>
              <a:rPr lang="ko-KR" altLang="en-US" sz="1100" dirty="0">
                <a:solidFill>
                  <a:srgbClr val="404040"/>
                </a:solidFill>
              </a:rPr>
              <a:t>고객의 위치</a:t>
            </a:r>
            <a:r>
              <a:rPr lang="en-US" altLang="ko-KR" sz="1100" dirty="0">
                <a:solidFill>
                  <a:srgbClr val="404040"/>
                </a:solidFill>
              </a:rPr>
              <a:t>	0.27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310C0-262A-4B32-888F-4442DB16A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95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3" name="그림 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33058606-E221-4657-AE40-28A72916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20" y="2545653"/>
            <a:ext cx="3240000" cy="2184325"/>
          </a:xfrm>
          <a:prstGeom prst="rect">
            <a:avLst/>
          </a:prstGeom>
        </p:spPr>
      </p:pic>
      <p:pic>
        <p:nvPicPr>
          <p:cNvPr id="5" name="그림 4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4A64E2CC-21DD-4A7C-8190-3D6F64C0A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31" y="2552202"/>
            <a:ext cx="3240000" cy="2160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54968" y="4880791"/>
            <a:ext cx="7199999" cy="1440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E1461-C065-47EC-8535-149961B35E8C}"/>
              </a:ext>
            </a:extLst>
          </p:cNvPr>
          <p:cNvSpPr txBox="1"/>
          <p:nvPr/>
        </p:nvSpPr>
        <p:spPr>
          <a:xfrm>
            <a:off x="1713000" y="5002859"/>
            <a:ext cx="6480000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1</a:t>
            </a:r>
            <a:r>
              <a:rPr lang="ko-KR" altLang="en-US" sz="1400" dirty="0">
                <a:solidFill>
                  <a:srgbClr val="404040"/>
                </a:solidFill>
              </a:rPr>
              <a:t>점 리뷰와 </a:t>
            </a:r>
            <a:r>
              <a:rPr lang="en-US" altLang="ko-KR" sz="1400" dirty="0">
                <a:solidFill>
                  <a:srgbClr val="404040"/>
                </a:solidFill>
              </a:rPr>
              <a:t>2</a:t>
            </a:r>
            <a:r>
              <a:rPr lang="ko-KR" altLang="en-US" sz="1400" dirty="0">
                <a:solidFill>
                  <a:srgbClr val="404040"/>
                </a:solidFill>
              </a:rPr>
              <a:t>점 리뷰에서 공통적으로 찾아볼 수 있는 공통된 단어로 </a:t>
            </a:r>
            <a:r>
              <a:rPr lang="en-US" altLang="ko-KR" sz="1400" dirty="0">
                <a:solidFill>
                  <a:srgbClr val="404040"/>
                </a:solidFill>
              </a:rPr>
              <a:t>Waiting,</a:t>
            </a:r>
            <a:r>
              <a:rPr lang="ko-KR" altLang="en-US" sz="1400" dirty="0">
                <a:solidFill>
                  <a:srgbClr val="404040"/>
                </a:solidFill>
              </a:rPr>
              <a:t> </a:t>
            </a:r>
            <a:r>
              <a:rPr lang="en-US" altLang="ko-KR" sz="1400" dirty="0">
                <a:solidFill>
                  <a:srgbClr val="404040"/>
                </a:solidFill>
              </a:rPr>
              <a:t>deadline,</a:t>
            </a:r>
            <a:r>
              <a:rPr lang="ko-KR" altLang="en-US" sz="1400" dirty="0">
                <a:solidFill>
                  <a:srgbClr val="404040"/>
                </a:solidFill>
              </a:rPr>
              <a:t> </a:t>
            </a:r>
            <a:r>
              <a:rPr lang="en-US" altLang="ko-KR" sz="1400" dirty="0">
                <a:solidFill>
                  <a:srgbClr val="404040"/>
                </a:solidFill>
              </a:rPr>
              <a:t>yet </a:t>
            </a:r>
            <a:r>
              <a:rPr lang="ko-KR" altLang="en-US" sz="1400" dirty="0">
                <a:solidFill>
                  <a:srgbClr val="404040"/>
                </a:solidFill>
              </a:rPr>
              <a:t>등의 배송시간과 관련된 단어들이 많이 사용되었음을 볼 수 있다</a:t>
            </a:r>
            <a:r>
              <a:rPr lang="en-US" altLang="ko-KR" sz="140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7417" y="2174835"/>
            <a:ext cx="3593760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리뷰 </a:t>
            </a:r>
            <a:r>
              <a:rPr lang="en-US" altLang="ko-KR" sz="2000" b="1" dirty="0">
                <a:solidFill>
                  <a:schemeClr val="lt1"/>
                </a:solidFill>
              </a:rPr>
              <a:t>1</a:t>
            </a:r>
            <a:r>
              <a:rPr lang="ko-KR" altLang="en-US" sz="2000" b="1" dirty="0">
                <a:solidFill>
                  <a:schemeClr val="lt1"/>
                </a:solidFill>
              </a:rPr>
              <a:t>점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6369" y="2179995"/>
            <a:ext cx="3596316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리뷰 </a:t>
            </a:r>
            <a:r>
              <a:rPr lang="en-US" altLang="ko-KR" sz="2000" b="1" dirty="0">
                <a:solidFill>
                  <a:schemeClr val="lt1"/>
                </a:solidFill>
              </a:rPr>
              <a:t>2</a:t>
            </a:r>
            <a:r>
              <a:rPr lang="ko-KR" altLang="en-US" sz="2000" b="1" dirty="0">
                <a:solidFill>
                  <a:schemeClr val="lt1"/>
                </a:solidFill>
              </a:rPr>
              <a:t>점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C6D08-CEA3-4F84-85C1-373FF7826BAD}"/>
              </a:ext>
            </a:extLst>
          </p:cNvPr>
          <p:cNvSpPr txBox="1"/>
          <p:nvPr/>
        </p:nvSpPr>
        <p:spPr>
          <a:xfrm>
            <a:off x="279951" y="1528658"/>
            <a:ext cx="761944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dirty="0"/>
              <a:t>리뷰데이터 분석 및 시각화</a:t>
            </a:r>
            <a:r>
              <a:rPr lang="en-US" altLang="ko-KR" dirty="0"/>
              <a:t>(</a:t>
            </a:r>
            <a:r>
              <a:rPr lang="ko-KR" altLang="en-US" dirty="0" err="1"/>
              <a:t>워드클라우드</a:t>
            </a:r>
            <a:r>
              <a:rPr lang="en-US" altLang="ko-KR" dirty="0"/>
              <a:t>)</a:t>
            </a:r>
            <a:r>
              <a:rPr lang="en-US" altLang="ko-KR" sz="1100" b="0" i="0" dirty="0">
                <a:effectLst/>
                <a:latin typeface="Inter"/>
              </a:rPr>
              <a:t>11145</a:t>
            </a:r>
            <a:r>
              <a:rPr lang="ko-KR" altLang="en-US" sz="1100" b="0" i="0" dirty="0">
                <a:effectLst/>
                <a:latin typeface="Inter"/>
              </a:rPr>
              <a:t>건</a:t>
            </a:r>
            <a:endParaRPr lang="en-US" altLang="ko-KR" sz="1100" dirty="0">
              <a:solidFill>
                <a:srgbClr val="404040"/>
              </a:solidFill>
            </a:endParaRPr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25260-E3A5-4591-9957-B3A1AB17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7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354968" y="4880791"/>
            <a:ext cx="7199999" cy="1440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pic>
        <p:nvPicPr>
          <p:cNvPr id="3" name="그림 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82B3D65-0BD0-4F12-A16E-B6F86C083AA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20" y="2567019"/>
            <a:ext cx="3240000" cy="216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482674F-9232-4CBC-AE53-2F3BC3D25B8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27" y="2567019"/>
            <a:ext cx="3240000" cy="21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82A636-A92E-4C88-B52A-8936244ED6F8}"/>
              </a:ext>
            </a:extLst>
          </p:cNvPr>
          <p:cNvSpPr txBox="1"/>
          <p:nvPr/>
        </p:nvSpPr>
        <p:spPr>
          <a:xfrm>
            <a:off x="1713000" y="5060791"/>
            <a:ext cx="6480000" cy="10618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</a:rPr>
              <a:t>4</a:t>
            </a:r>
            <a:r>
              <a:rPr lang="ko-KR" altLang="en-US" sz="1400" dirty="0">
                <a:solidFill>
                  <a:srgbClr val="404040"/>
                </a:solidFill>
              </a:rPr>
              <a:t>점</a:t>
            </a:r>
            <a:r>
              <a:rPr lang="en-US" altLang="ko-KR" sz="1400" dirty="0">
                <a:solidFill>
                  <a:srgbClr val="404040"/>
                </a:solidFill>
              </a:rPr>
              <a:t>, 5</a:t>
            </a:r>
            <a:r>
              <a:rPr lang="ko-KR" altLang="en-US" sz="1400" dirty="0">
                <a:solidFill>
                  <a:srgbClr val="404040"/>
                </a:solidFill>
              </a:rPr>
              <a:t>점리뷰에서도 마찬가지로 </a:t>
            </a:r>
            <a:r>
              <a:rPr lang="en-US" altLang="ko-KR" sz="1400" dirty="0">
                <a:solidFill>
                  <a:srgbClr val="404040"/>
                </a:solidFill>
              </a:rPr>
              <a:t>arrived, deadline, delivered</a:t>
            </a:r>
            <a:r>
              <a:rPr lang="ko-KR" altLang="en-US" sz="1400" dirty="0">
                <a:solidFill>
                  <a:srgbClr val="404040"/>
                </a:solidFill>
              </a:rPr>
              <a:t>등과같이 </a:t>
            </a:r>
            <a:r>
              <a:rPr lang="ko-KR" altLang="en-US" sz="1400" dirty="0" err="1">
                <a:solidFill>
                  <a:srgbClr val="404040"/>
                </a:solidFill>
              </a:rPr>
              <a:t>배송시간과</a:t>
            </a:r>
            <a:r>
              <a:rPr lang="ko-KR" altLang="en-US" sz="1400" dirty="0">
                <a:solidFill>
                  <a:srgbClr val="404040"/>
                </a:solidFill>
              </a:rPr>
              <a:t> 관련된 </a:t>
            </a:r>
            <a:r>
              <a:rPr lang="ko-KR" altLang="en-US" sz="1400" dirty="0" err="1">
                <a:solidFill>
                  <a:srgbClr val="404040"/>
                </a:solidFill>
              </a:rPr>
              <a:t>리뷰내용을</a:t>
            </a:r>
            <a:r>
              <a:rPr lang="ko-KR" altLang="en-US" sz="1400" dirty="0">
                <a:solidFill>
                  <a:srgbClr val="404040"/>
                </a:solidFill>
              </a:rPr>
              <a:t> 찾아 볼 수 있습니다</a:t>
            </a:r>
            <a:r>
              <a:rPr lang="en-US" altLang="ko-KR" sz="1400" dirty="0">
                <a:solidFill>
                  <a:srgbClr val="404040"/>
                </a:solidFill>
              </a:rPr>
              <a:t>. </a:t>
            </a:r>
            <a:r>
              <a:rPr lang="ko-KR" altLang="en-US" sz="1400" dirty="0">
                <a:solidFill>
                  <a:srgbClr val="404040"/>
                </a:solidFill>
              </a:rPr>
              <a:t>따라서  배송 관련 이슈가 굉장히 중요하다는 </a:t>
            </a:r>
            <a:r>
              <a:rPr lang="ko-KR" altLang="en-US" sz="1400" dirty="0" err="1">
                <a:solidFill>
                  <a:srgbClr val="404040"/>
                </a:solidFill>
              </a:rPr>
              <a:t>인사이트를</a:t>
            </a:r>
            <a:r>
              <a:rPr lang="ko-KR" altLang="en-US" sz="1400" dirty="0">
                <a:solidFill>
                  <a:srgbClr val="404040"/>
                </a:solidFill>
              </a:rPr>
              <a:t> 찾을 수 있었고 배송기간 예측 </a:t>
            </a:r>
            <a:r>
              <a:rPr lang="ko-KR" altLang="en-US" sz="1400" dirty="0" err="1">
                <a:solidFill>
                  <a:srgbClr val="404040"/>
                </a:solidFill>
              </a:rPr>
              <a:t>머신러닝을</a:t>
            </a:r>
            <a:r>
              <a:rPr lang="ko-KR" altLang="en-US" sz="1400" dirty="0">
                <a:solidFill>
                  <a:srgbClr val="404040"/>
                </a:solidFill>
              </a:rPr>
              <a:t> 구축하게 되었습니다</a:t>
            </a:r>
            <a:r>
              <a:rPr lang="en-US" altLang="ko-KR" sz="140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7417" y="2183381"/>
            <a:ext cx="3593760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리뷰 </a:t>
            </a:r>
            <a:r>
              <a:rPr lang="en-US" altLang="ko-KR" sz="2000" b="1" dirty="0">
                <a:solidFill>
                  <a:schemeClr val="lt1"/>
                </a:solidFill>
              </a:rPr>
              <a:t>4</a:t>
            </a:r>
            <a:r>
              <a:rPr lang="ko-KR" altLang="en-US" sz="2000" b="1" dirty="0">
                <a:solidFill>
                  <a:schemeClr val="lt1"/>
                </a:solidFill>
              </a:rPr>
              <a:t>점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6369" y="2188541"/>
            <a:ext cx="3596316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</a:rPr>
              <a:t>리뷰 </a:t>
            </a:r>
            <a:r>
              <a:rPr lang="en-US" altLang="ko-KR" sz="2000" b="1" dirty="0">
                <a:solidFill>
                  <a:schemeClr val="lt1"/>
                </a:solidFill>
              </a:rPr>
              <a:t>5</a:t>
            </a:r>
            <a:r>
              <a:rPr lang="ko-KR" altLang="en-US" sz="2000" b="1" dirty="0">
                <a:solidFill>
                  <a:schemeClr val="lt1"/>
                </a:solidFill>
              </a:rPr>
              <a:t>점</a:t>
            </a:r>
            <a:endParaRPr lang="en-US" altLang="ko-KR" sz="2000" b="1" dirty="0">
              <a:solidFill>
                <a:schemeClr val="l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881C87-525A-4AAF-A706-DA243B63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9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A6EE52-EA20-4461-A9C3-AF19D0E05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3" y="2191982"/>
            <a:ext cx="5849017" cy="43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02F2D6-07C5-45E8-93E7-1331259C93B2}"/>
              </a:ext>
            </a:extLst>
          </p:cNvPr>
          <p:cNvSpPr txBox="1"/>
          <p:nvPr/>
        </p:nvSpPr>
        <p:spPr>
          <a:xfrm>
            <a:off x="1358413" y="1579458"/>
            <a:ext cx="31213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1">
                <a:solidFill>
                  <a:srgbClr val="3A3838"/>
                </a:solidFill>
              </a:defRPr>
            </a:lvl1pPr>
          </a:lstStyle>
          <a:p>
            <a:r>
              <a:rPr lang="ko-KR" altLang="en-US" dirty="0"/>
              <a:t>카테고리별 평균 배송기간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195059" y="2346961"/>
            <a:ext cx="3234209" cy="39600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6372163" y="3796052"/>
            <a:ext cx="2880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FFFF"/>
                </a:solidFill>
              </a:rPr>
              <a:t>그래프로 보았을 때</a:t>
            </a:r>
            <a:endParaRPr lang="en-US" altLang="ko-KR" sz="1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FFFFF"/>
                </a:solidFill>
              </a:rPr>
              <a:t>카테고리별</a:t>
            </a:r>
            <a:r>
              <a:rPr lang="ko-KR" altLang="en-US" sz="1400" dirty="0">
                <a:solidFill>
                  <a:srgbClr val="FFFFFF"/>
                </a:solidFill>
              </a:rPr>
              <a:t> 평균 배송기간이 차이가 있는 것으로 예상할 수 있다</a:t>
            </a:r>
            <a:r>
              <a:rPr lang="en-US" altLang="ko-KR" sz="1400" dirty="0">
                <a:solidFill>
                  <a:srgbClr val="FFFFFF"/>
                </a:solidFill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4EE132-77FD-4BD5-99D3-29E9DD4E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59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361752" y="4431895"/>
            <a:ext cx="7200000" cy="13194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92290-1CCC-4B77-A008-3585510EADA1}"/>
              </a:ext>
            </a:extLst>
          </p:cNvPr>
          <p:cNvSpPr txBox="1"/>
          <p:nvPr/>
        </p:nvSpPr>
        <p:spPr>
          <a:xfrm>
            <a:off x="1359240" y="1796984"/>
            <a:ext cx="475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카테고리와 평균 배송기간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ANOVA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2080934" y="4722275"/>
            <a:ext cx="576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FF"/>
                </a:solidFill>
              </a:rPr>
              <a:t>ANOVA </a:t>
            </a:r>
            <a:r>
              <a:rPr lang="ko-KR" altLang="en-US" sz="1400" dirty="0">
                <a:solidFill>
                  <a:srgbClr val="FFFFFF"/>
                </a:solidFill>
              </a:rPr>
              <a:t>분석 결과 </a:t>
            </a:r>
            <a:r>
              <a:rPr lang="ko-KR" altLang="en-US" sz="1400" dirty="0" err="1">
                <a:solidFill>
                  <a:srgbClr val="FFFFFF"/>
                </a:solidFill>
              </a:rPr>
              <a:t>카테고리별</a:t>
            </a:r>
            <a:r>
              <a:rPr lang="ko-KR" altLang="en-US" sz="1400" dirty="0">
                <a:solidFill>
                  <a:srgbClr val="FFFFFF"/>
                </a:solidFill>
              </a:rPr>
              <a:t> 평균 </a:t>
            </a:r>
            <a:r>
              <a:rPr lang="ko-KR" altLang="en-US" sz="1400" dirty="0" err="1">
                <a:solidFill>
                  <a:srgbClr val="FFFFFF"/>
                </a:solidFill>
              </a:rPr>
              <a:t>배송기간의</a:t>
            </a:r>
            <a:r>
              <a:rPr lang="ko-KR" altLang="en-US" sz="1400" dirty="0">
                <a:solidFill>
                  <a:srgbClr val="FFFFFF"/>
                </a:solidFill>
              </a:rPr>
              <a:t> 차이가 </a:t>
            </a:r>
            <a:r>
              <a:rPr lang="ko-KR" altLang="en-US" sz="1400" dirty="0" err="1">
                <a:solidFill>
                  <a:srgbClr val="FFFFFF"/>
                </a:solidFill>
              </a:rPr>
              <a:t>유의미</a:t>
            </a:r>
            <a:r>
              <a:rPr lang="ko-KR" altLang="en-US" sz="1400" dirty="0">
                <a:solidFill>
                  <a:srgbClr val="FFFFFF"/>
                </a:solidFill>
              </a:rPr>
              <a:t> 하다는 것을 알 수 있다</a:t>
            </a:r>
            <a:r>
              <a:rPr lang="en-US" altLang="ko-KR" sz="1400" dirty="0">
                <a:solidFill>
                  <a:srgbClr val="FFFFFF"/>
                </a:solidFill>
              </a:rPr>
              <a:t>.</a:t>
            </a:r>
            <a:endParaRPr lang="ko-KR" altLang="en-US" sz="1400" dirty="0">
              <a:solidFill>
                <a:srgbClr val="FFFF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139" r="6238"/>
          <a:stretch/>
        </p:blipFill>
        <p:spPr>
          <a:xfrm>
            <a:off x="1360934" y="2481838"/>
            <a:ext cx="7200000" cy="189023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7A3412-5086-4813-AF00-DC32666B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97" y="2565044"/>
            <a:ext cx="2665131" cy="25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E91BD2-3D9C-4815-A5F1-99BC8172505B}"/>
              </a:ext>
            </a:extLst>
          </p:cNvPr>
          <p:cNvSpPr txBox="1"/>
          <p:nvPr/>
        </p:nvSpPr>
        <p:spPr>
          <a:xfrm>
            <a:off x="1897138" y="2086480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브라질 인구밀도 지도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E91BD2-3D9C-4815-A5F1-99BC8172505B}"/>
              </a:ext>
            </a:extLst>
          </p:cNvPr>
          <p:cNvSpPr txBox="1"/>
          <p:nvPr/>
        </p:nvSpPr>
        <p:spPr>
          <a:xfrm>
            <a:off x="5387513" y="2087667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위치별</a:t>
            </a:r>
            <a:r>
              <a:rPr lang="ko-KR" altLang="en-US" sz="2000" b="1" dirty="0">
                <a:solidFill>
                  <a:schemeClr val="bg1"/>
                </a:solidFill>
              </a:rPr>
              <a:t> 평균배송시간</a:t>
            </a:r>
          </a:p>
        </p:txBody>
      </p:sp>
      <p:pic>
        <p:nvPicPr>
          <p:cNvPr id="20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6" r="5227"/>
          <a:stretch/>
        </p:blipFill>
        <p:spPr>
          <a:xfrm>
            <a:off x="1859651" y="2565044"/>
            <a:ext cx="2683380" cy="2520000"/>
          </a:xfrm>
        </p:spPr>
      </p:pic>
      <p:sp>
        <p:nvSpPr>
          <p:cNvPr id="21" name="직사각형 20"/>
          <p:cNvSpPr/>
          <p:nvPr/>
        </p:nvSpPr>
        <p:spPr>
          <a:xfrm>
            <a:off x="1351779" y="5243812"/>
            <a:ext cx="7199999" cy="1080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6F619D-7E10-4E5E-9871-70E71C14DBDC}"/>
              </a:ext>
            </a:extLst>
          </p:cNvPr>
          <p:cNvSpPr txBox="1"/>
          <p:nvPr/>
        </p:nvSpPr>
        <p:spPr>
          <a:xfrm>
            <a:off x="2068082" y="5414480"/>
            <a:ext cx="5768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우편번호에 따른 평균 배송기간으로 봤을 때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대도시와 먼 거리에 거주하는 경우 배송기간이 대폭 늘어난다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CFAE40-4C5D-4DE7-930E-45A221E1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646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08" r="5162"/>
          <a:stretch/>
        </p:blipFill>
        <p:spPr>
          <a:xfrm>
            <a:off x="1361546" y="2484278"/>
            <a:ext cx="7200000" cy="188944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77417" y="4388687"/>
            <a:ext cx="7200000" cy="13194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2080934" y="4696637"/>
            <a:ext cx="5760000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FF"/>
                </a:solidFill>
              </a:rPr>
              <a:t>ANOVA </a:t>
            </a:r>
            <a:r>
              <a:rPr lang="ko-KR" altLang="en-US" sz="1400" dirty="0">
                <a:solidFill>
                  <a:srgbClr val="FFFFFF"/>
                </a:solidFill>
              </a:rPr>
              <a:t>분석 결과 소비자 거주지역별 </a:t>
            </a:r>
            <a:r>
              <a:rPr lang="ko-KR" altLang="en-US" sz="1400" dirty="0" err="1">
                <a:solidFill>
                  <a:srgbClr val="FFFFFF"/>
                </a:solidFill>
              </a:rPr>
              <a:t>배송기간의</a:t>
            </a:r>
            <a:r>
              <a:rPr lang="ko-KR" altLang="en-US" sz="1400" dirty="0">
                <a:solidFill>
                  <a:srgbClr val="FFFFFF"/>
                </a:solidFill>
              </a:rPr>
              <a:t> 차이가 </a:t>
            </a:r>
            <a:r>
              <a:rPr lang="ko-KR" altLang="en-US" sz="1400" dirty="0" err="1">
                <a:solidFill>
                  <a:srgbClr val="FFFFFF"/>
                </a:solidFill>
              </a:rPr>
              <a:t>유의미</a:t>
            </a:r>
            <a:r>
              <a:rPr lang="ko-KR" altLang="en-US" sz="1400" dirty="0">
                <a:solidFill>
                  <a:srgbClr val="FFFFFF"/>
                </a:solidFill>
              </a:rPr>
              <a:t> 하다는 것을 알 수 있습니다</a:t>
            </a:r>
            <a:r>
              <a:rPr lang="en-US" altLang="ko-KR" sz="1400" dirty="0">
                <a:solidFill>
                  <a:srgbClr val="FFFFFF"/>
                </a:solidFill>
              </a:rPr>
              <a:t>.</a:t>
            </a:r>
            <a:endParaRPr lang="ko-KR" altLang="en-US" sz="1400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92290-1CCC-4B77-A008-3585510EADA1}"/>
              </a:ext>
            </a:extLst>
          </p:cNvPr>
          <p:cNvSpPr txBox="1"/>
          <p:nvPr/>
        </p:nvSpPr>
        <p:spPr>
          <a:xfrm>
            <a:off x="1359240" y="1796984"/>
            <a:ext cx="5011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 거주지역과 배송기간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ANOVA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FBE07B-DB87-433C-B4AD-B5DEF849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2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16287" y="1991156"/>
            <a:ext cx="3138681" cy="4329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A1E8D-B592-491C-85CF-4A2191C516B3}"/>
              </a:ext>
            </a:extLst>
          </p:cNvPr>
          <p:cNvSpPr txBox="1"/>
          <p:nvPr/>
        </p:nvSpPr>
        <p:spPr>
          <a:xfrm>
            <a:off x="1440223" y="2312448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FFFF"/>
                </a:solidFill>
              </a:rPr>
              <a:t>판매자들의</a:t>
            </a:r>
            <a:r>
              <a:rPr lang="ko-KR" altLang="en-US" sz="2000" b="1" dirty="0">
                <a:solidFill>
                  <a:srgbClr val="FFFFFF"/>
                </a:solidFill>
              </a:rPr>
              <a:t> 거주지역과</a:t>
            </a:r>
            <a:r>
              <a:rPr lang="en-US" altLang="ko-KR" sz="2000" b="1" dirty="0">
                <a:solidFill>
                  <a:srgbClr val="FFFFFF"/>
                </a:solidFill>
              </a:rPr>
              <a:t> </a:t>
            </a:r>
            <a:r>
              <a:rPr lang="ko-KR" altLang="en-US" sz="2000" b="1" dirty="0">
                <a:solidFill>
                  <a:srgbClr val="FFFFFF"/>
                </a:solidFill>
              </a:rPr>
              <a:t>배송기간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F619D-7E10-4E5E-9871-70E71C14DBDC}"/>
              </a:ext>
            </a:extLst>
          </p:cNvPr>
          <p:cNvSpPr txBox="1"/>
          <p:nvPr/>
        </p:nvSpPr>
        <p:spPr>
          <a:xfrm>
            <a:off x="5545346" y="2817284"/>
            <a:ext cx="28805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판매자들이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대부분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상파울로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리우데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자네이루와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대도시에 위치하고 있음을 확인할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판매자가 대도시와 거리가 먼 위치에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거주시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배송이 오래 걸리므로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거주 지역에 따른 배송기간이 차이가 있음을 예상할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37" y="2831718"/>
            <a:ext cx="3493513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37" y="2830915"/>
            <a:ext cx="1087059" cy="14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28FD56-52C8-44B4-B5AD-86781058B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97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10140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38" spc="-122" dirty="0">
                <a:solidFill>
                  <a:schemeClr val="accent4"/>
                </a:solidFill>
                <a:latin typeface="+mj-ea"/>
                <a:ea typeface="+mj-ea"/>
              </a:rPr>
              <a:t>EDA 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및 시각화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0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EDA &amp; Visualization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11" r="6370"/>
          <a:stretch/>
        </p:blipFill>
        <p:spPr>
          <a:xfrm>
            <a:off x="1361546" y="2490690"/>
            <a:ext cx="7200000" cy="188589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61752" y="4431895"/>
            <a:ext cx="7200000" cy="13194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2080934" y="4722275"/>
            <a:ext cx="5760000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FFFF"/>
                </a:solidFill>
              </a:rPr>
              <a:t>ANOVA </a:t>
            </a:r>
            <a:r>
              <a:rPr lang="ko-KR" altLang="en-US" sz="1400" dirty="0">
                <a:solidFill>
                  <a:srgbClr val="FFFFFF"/>
                </a:solidFill>
              </a:rPr>
              <a:t>분석 결과 판매자 거주지역별 </a:t>
            </a:r>
            <a:r>
              <a:rPr lang="ko-KR" altLang="en-US" sz="1400" dirty="0" err="1">
                <a:solidFill>
                  <a:srgbClr val="FFFFFF"/>
                </a:solidFill>
              </a:rPr>
              <a:t>배송기간의</a:t>
            </a:r>
            <a:r>
              <a:rPr lang="ko-KR" altLang="en-US" sz="1400" dirty="0">
                <a:solidFill>
                  <a:srgbClr val="FFFFFF"/>
                </a:solidFill>
              </a:rPr>
              <a:t> 차이가 </a:t>
            </a:r>
            <a:r>
              <a:rPr lang="ko-KR" altLang="en-US" sz="1400" dirty="0" err="1">
                <a:solidFill>
                  <a:srgbClr val="FFFFFF"/>
                </a:solidFill>
              </a:rPr>
              <a:t>유의미</a:t>
            </a:r>
            <a:r>
              <a:rPr lang="ko-KR" altLang="en-US" sz="1400" dirty="0">
                <a:solidFill>
                  <a:srgbClr val="FFFFFF"/>
                </a:solidFill>
              </a:rPr>
              <a:t> 하다는 것을 알 수 있습니다</a:t>
            </a:r>
            <a:r>
              <a:rPr lang="en-US" altLang="ko-KR" sz="1400" dirty="0">
                <a:solidFill>
                  <a:srgbClr val="FFFFFF"/>
                </a:solidFill>
              </a:rPr>
              <a:t>.</a:t>
            </a:r>
            <a:endParaRPr lang="ko-KR" altLang="en-US" sz="1400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92290-1CCC-4B77-A008-3585510EADA1}"/>
              </a:ext>
            </a:extLst>
          </p:cNvPr>
          <p:cNvSpPr txBox="1"/>
          <p:nvPr/>
        </p:nvSpPr>
        <p:spPr>
          <a:xfrm>
            <a:off x="1359240" y="1796984"/>
            <a:ext cx="5011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 거주지역과 배송기간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ANOVA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C9DFE1-0410-4FB9-B207-EA8861EC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322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CCD2FB-3843-4543-B965-05395EEED933}"/>
              </a:ext>
            </a:extLst>
          </p:cNvPr>
          <p:cNvGraphicFramePr>
            <a:graphicFrameLocks noGrp="1"/>
          </p:cNvGraphicFramePr>
          <p:nvPr/>
        </p:nvGraphicFramePr>
        <p:xfrm>
          <a:off x="6772459" y="4433644"/>
          <a:ext cx="825500" cy="15468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494782331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3870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5939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502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3000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1425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385106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91A7E329-D669-4EAF-B1B8-D6E96BB2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09"/>
          <a:stretch/>
        </p:blipFill>
        <p:spPr>
          <a:xfrm>
            <a:off x="4235794" y="3239603"/>
            <a:ext cx="4107411" cy="291259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1430EC-1885-4C53-A6F5-A125CAFB7182}"/>
              </a:ext>
            </a:extLst>
          </p:cNvPr>
          <p:cNvCxnSpPr>
            <a:cxnSpLocks/>
          </p:cNvCxnSpPr>
          <p:nvPr/>
        </p:nvCxnSpPr>
        <p:spPr>
          <a:xfrm flipH="1">
            <a:off x="5203982" y="4541083"/>
            <a:ext cx="2608730" cy="8793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C6396-53A4-4063-9E70-8C5EDF699EB7}"/>
              </a:ext>
            </a:extLst>
          </p:cNvPr>
          <p:cNvSpPr/>
          <p:nvPr/>
        </p:nvSpPr>
        <p:spPr>
          <a:xfrm>
            <a:off x="2803022" y="3791631"/>
            <a:ext cx="1988250" cy="11960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lnSpc>
                <a:spcPct val="150000"/>
              </a:lnSpc>
            </a:pPr>
            <a:r>
              <a:rPr lang="en-US" altLang="ko-KR" b="0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geopy</a:t>
            </a:r>
            <a:endParaRPr lang="en-US" altLang="ko-KR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위도</a:t>
            </a: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경도의 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값을 기준으로 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직선거리 취득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8E2CC7C-BE06-45B3-9207-6514902E3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666"/>
              </p:ext>
            </p:extLst>
          </p:nvPr>
        </p:nvGraphicFramePr>
        <p:xfrm>
          <a:off x="1606549" y="2232560"/>
          <a:ext cx="5780020" cy="1385840"/>
        </p:xfrm>
        <a:graphic>
          <a:graphicData uri="http://schemas.openxmlformats.org/drawingml/2006/table">
            <a:tbl>
              <a:tblPr/>
              <a:tblGrid>
                <a:gridCol w="841971">
                  <a:extLst>
                    <a:ext uri="{9D8B030D-6E8A-4147-A177-3AD203B41FA5}">
                      <a16:colId xmlns:a16="http://schemas.microsoft.com/office/drawing/2014/main" val="210246893"/>
                    </a:ext>
                  </a:extLst>
                </a:gridCol>
                <a:gridCol w="796459">
                  <a:extLst>
                    <a:ext uri="{9D8B030D-6E8A-4147-A177-3AD203B41FA5}">
                      <a16:colId xmlns:a16="http://schemas.microsoft.com/office/drawing/2014/main" val="2981714915"/>
                    </a:ext>
                  </a:extLst>
                </a:gridCol>
                <a:gridCol w="1012642">
                  <a:extLst>
                    <a:ext uri="{9D8B030D-6E8A-4147-A177-3AD203B41FA5}">
                      <a16:colId xmlns:a16="http://schemas.microsoft.com/office/drawing/2014/main" val="3399026967"/>
                    </a:ext>
                  </a:extLst>
                </a:gridCol>
                <a:gridCol w="1058153">
                  <a:extLst>
                    <a:ext uri="{9D8B030D-6E8A-4147-A177-3AD203B41FA5}">
                      <a16:colId xmlns:a16="http://schemas.microsoft.com/office/drawing/2014/main" val="3547761962"/>
                    </a:ext>
                  </a:extLst>
                </a:gridCol>
                <a:gridCol w="1012642">
                  <a:extLst>
                    <a:ext uri="{9D8B030D-6E8A-4147-A177-3AD203B41FA5}">
                      <a16:colId xmlns:a16="http://schemas.microsoft.com/office/drawing/2014/main" val="3450223222"/>
                    </a:ext>
                  </a:extLst>
                </a:gridCol>
                <a:gridCol w="1058153">
                  <a:extLst>
                    <a:ext uri="{9D8B030D-6E8A-4147-A177-3AD203B41FA5}">
                      <a16:colId xmlns:a16="http://schemas.microsoft.com/office/drawing/2014/main" val="3107409558"/>
                    </a:ext>
                  </a:extLst>
                </a:gridCol>
              </a:tblGrid>
              <a:tr h="395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customer_zip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code_prefix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seller_zip</a:t>
                      </a:r>
                      <a:b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_code_prefix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3324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28013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27277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-22.49695279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-44.12749201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-21.76277535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-41.3096327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51513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15775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3471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-23.56509562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-46.51856509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-20.22052679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-50.90342437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65457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35661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37564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-22.26258413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-46.17112394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-19.87030466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-44.5933257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27093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12952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-20.55362363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-47.38735912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-23.08992525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-46.61165423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83330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13226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87900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-22.92938379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-53.13587259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-23.24340153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-46.82761413</a:t>
                      </a:r>
                    </a:p>
                  </a:txBody>
                  <a:tcPr marL="6827" marR="6827" marT="68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7958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101162-3ECC-457D-B72B-FAE4EC3DA5B9}"/>
              </a:ext>
            </a:extLst>
          </p:cNvPr>
          <p:cNvSpPr/>
          <p:nvPr/>
        </p:nvSpPr>
        <p:spPr>
          <a:xfrm>
            <a:off x="3145425" y="2149468"/>
            <a:ext cx="4313210" cy="1659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5CE99-5E71-4963-BD27-E3F98D5E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0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4047401" cy="790750"/>
              <a:chOff x="471977" y="2691080"/>
              <a:chExt cx="4047401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287053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3287053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225498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D490B3-3206-4E4C-9432-38A19427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78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B3CBA-C61F-4C92-BEB7-E7696EE09C08}"/>
              </a:ext>
            </a:extLst>
          </p:cNvPr>
          <p:cNvSpPr txBox="1"/>
          <p:nvPr/>
        </p:nvSpPr>
        <p:spPr>
          <a:xfrm>
            <a:off x="681037" y="1456843"/>
            <a:ext cx="4960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위치에 따른 </a:t>
            </a:r>
            <a:r>
              <a:rPr lang="ko-KR" altLang="en-US" sz="2000" b="1" dirty="0" err="1"/>
              <a:t>실거리</a:t>
            </a:r>
            <a:r>
              <a:rPr lang="ko-KR" altLang="en-US" sz="2000" b="1" dirty="0"/>
              <a:t> 취득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크롤링</a:t>
            </a:r>
            <a:r>
              <a:rPr lang="en-US" altLang="ko-KR" sz="2000" b="1" dirty="0"/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53EB60-3D3B-418A-BA9A-4BB69419E603}"/>
              </a:ext>
            </a:extLst>
          </p:cNvPr>
          <p:cNvGraphicFramePr>
            <a:graphicFrameLocks noGrp="1"/>
          </p:cNvGraphicFramePr>
          <p:nvPr/>
        </p:nvGraphicFramePr>
        <p:xfrm>
          <a:off x="681037" y="1951170"/>
          <a:ext cx="8543925" cy="1350848"/>
        </p:xfrm>
        <a:graphic>
          <a:graphicData uri="http://schemas.openxmlformats.org/drawingml/2006/table">
            <a:tbl>
              <a:tblPr/>
              <a:tblGrid>
                <a:gridCol w="1547976">
                  <a:extLst>
                    <a:ext uri="{9D8B030D-6E8A-4147-A177-3AD203B41FA5}">
                      <a16:colId xmlns:a16="http://schemas.microsoft.com/office/drawing/2014/main" val="3706780313"/>
                    </a:ext>
                  </a:extLst>
                </a:gridCol>
                <a:gridCol w="1517918">
                  <a:extLst>
                    <a:ext uri="{9D8B030D-6E8A-4147-A177-3AD203B41FA5}">
                      <a16:colId xmlns:a16="http://schemas.microsoft.com/office/drawing/2014/main" val="2351779442"/>
                    </a:ext>
                  </a:extLst>
                </a:gridCol>
                <a:gridCol w="1660693">
                  <a:extLst>
                    <a:ext uri="{9D8B030D-6E8A-4147-A177-3AD203B41FA5}">
                      <a16:colId xmlns:a16="http://schemas.microsoft.com/office/drawing/2014/main" val="3621677869"/>
                    </a:ext>
                  </a:extLst>
                </a:gridCol>
                <a:gridCol w="556069">
                  <a:extLst>
                    <a:ext uri="{9D8B030D-6E8A-4147-A177-3AD203B41FA5}">
                      <a16:colId xmlns:a16="http://schemas.microsoft.com/office/drawing/2014/main" val="210246893"/>
                    </a:ext>
                  </a:extLst>
                </a:gridCol>
                <a:gridCol w="526011">
                  <a:extLst>
                    <a:ext uri="{9D8B030D-6E8A-4147-A177-3AD203B41FA5}">
                      <a16:colId xmlns:a16="http://schemas.microsoft.com/office/drawing/2014/main" val="2981714915"/>
                    </a:ext>
                  </a:extLst>
                </a:gridCol>
                <a:gridCol w="668786">
                  <a:extLst>
                    <a:ext uri="{9D8B030D-6E8A-4147-A177-3AD203B41FA5}">
                      <a16:colId xmlns:a16="http://schemas.microsoft.com/office/drawing/2014/main" val="3399026967"/>
                    </a:ext>
                  </a:extLst>
                </a:gridCol>
                <a:gridCol w="698843">
                  <a:extLst>
                    <a:ext uri="{9D8B030D-6E8A-4147-A177-3AD203B41FA5}">
                      <a16:colId xmlns:a16="http://schemas.microsoft.com/office/drawing/2014/main" val="3547761962"/>
                    </a:ext>
                  </a:extLst>
                </a:gridCol>
                <a:gridCol w="668786">
                  <a:extLst>
                    <a:ext uri="{9D8B030D-6E8A-4147-A177-3AD203B41FA5}">
                      <a16:colId xmlns:a16="http://schemas.microsoft.com/office/drawing/2014/main" val="3450223222"/>
                    </a:ext>
                  </a:extLst>
                </a:gridCol>
                <a:gridCol w="698843">
                  <a:extLst>
                    <a:ext uri="{9D8B030D-6E8A-4147-A177-3AD203B41FA5}">
                      <a16:colId xmlns:a16="http://schemas.microsoft.com/office/drawing/2014/main" val="3107409558"/>
                    </a:ext>
                  </a:extLst>
                </a:gridCol>
              </a:tblGrid>
              <a:tr h="2615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customer_zip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code_prefix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seller_zip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_code_prefix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geolocation_lat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_geolocation_lng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3324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00010242fe8c5a6d1ba2dd792cb16214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48436dade18ac8b2bce089ec2a041202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3ce436f183e68e07877b285a838db11a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28013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27277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-22.49695279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-44.12749201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-21.76277535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-41.3096327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51513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00018f77f2f0320c557190d7a144bdd3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dd7ddc04e1b6c2c614352b383efe2d36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f6dd3ec061db4e3987629fe6b26e5cce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15775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3471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-23.56509562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-46.51856509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-20.22052679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-50.90342437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65457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000229ec398224ef6ca0657da4fc703e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5b51032eddd242adc84c38acab88f23d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6489ae5e4333f3693df5ad4372dab6d3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35661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37564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-22.26258413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-46.17112394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-19.87030466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-44.5933257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27093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00024acbcdf0a6daa1e931b038114c75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9d7a1d34a5052409006425275ba1c2b4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d4eb9395c8c0431ee92fce09860c5a06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12952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-20.55362363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-47.38735912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-23.08992525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-46.61165423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83330"/>
                  </a:ext>
                </a:extLst>
              </a:tr>
              <a:tr h="1307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00042b26cf59d7ce69dfabb4e55b4fd9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df560393f3a51e74553ab94004ba5c87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58dbd0b2d70206bf40e62cd34e84d795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13226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87900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-22.92938379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-53.13587259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-23.24340153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-46.82761413</a:t>
                      </a:r>
                    </a:p>
                  </a:txBody>
                  <a:tcPr marL="4509" marR="4509" marT="45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7958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67B45DF-2012-4675-90AA-C038FAE7B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3555983"/>
            <a:ext cx="6869563" cy="29125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1B9F60-66AD-4EA1-9CD2-0BCA426762F1}"/>
              </a:ext>
            </a:extLst>
          </p:cNvPr>
          <p:cNvSpPr/>
          <p:nvPr/>
        </p:nvSpPr>
        <p:spPr>
          <a:xfrm>
            <a:off x="6481481" y="1850477"/>
            <a:ext cx="1353671" cy="1578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3C1346-E3A8-4B78-AC60-C7A20D502845}"/>
              </a:ext>
            </a:extLst>
          </p:cNvPr>
          <p:cNvSpPr/>
          <p:nvPr/>
        </p:nvSpPr>
        <p:spPr>
          <a:xfrm>
            <a:off x="7844256" y="1846297"/>
            <a:ext cx="1470073" cy="1578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AF6F2D-16E4-422B-B376-C809545E8EA7}"/>
              </a:ext>
            </a:extLst>
          </p:cNvPr>
          <p:cNvSpPr/>
          <p:nvPr/>
        </p:nvSpPr>
        <p:spPr>
          <a:xfrm>
            <a:off x="929714" y="3795873"/>
            <a:ext cx="1571439" cy="2741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C2AC3-03FE-441B-B886-6C0FBC949FEB}"/>
              </a:ext>
            </a:extLst>
          </p:cNvPr>
          <p:cNvSpPr/>
          <p:nvPr/>
        </p:nvSpPr>
        <p:spPr>
          <a:xfrm>
            <a:off x="929714" y="4068872"/>
            <a:ext cx="1571439" cy="2741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91C85BA-BD29-4C2A-8F57-D4AF80F9106B}"/>
              </a:ext>
            </a:extLst>
          </p:cNvPr>
          <p:cNvCxnSpPr>
            <a:cxnSpLocks/>
            <a:stCxn id="5" idx="2"/>
            <a:endCxn id="18" idx="3"/>
          </p:cNvCxnSpPr>
          <p:nvPr/>
        </p:nvCxnSpPr>
        <p:spPr>
          <a:xfrm rot="5400000">
            <a:off x="4577773" y="1352380"/>
            <a:ext cx="503925" cy="465716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D5AF321-F709-495C-A66B-798CA35B453E}"/>
              </a:ext>
            </a:extLst>
          </p:cNvPr>
          <p:cNvCxnSpPr>
            <a:cxnSpLocks/>
            <a:stCxn id="17" idx="2"/>
            <a:endCxn id="19" idx="3"/>
          </p:cNvCxnSpPr>
          <p:nvPr/>
        </p:nvCxnSpPr>
        <p:spPr>
          <a:xfrm rot="5400000">
            <a:off x="5149671" y="776302"/>
            <a:ext cx="781104" cy="607814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98D2E4-0D1C-4B6C-9131-ECA7076B1828}"/>
              </a:ext>
            </a:extLst>
          </p:cNvPr>
          <p:cNvSpPr/>
          <p:nvPr/>
        </p:nvSpPr>
        <p:spPr>
          <a:xfrm>
            <a:off x="2274723" y="5472274"/>
            <a:ext cx="468478" cy="175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2582DA-77E9-4295-8340-836D861357E8}"/>
              </a:ext>
            </a:extLst>
          </p:cNvPr>
          <p:cNvSpPr/>
          <p:nvPr/>
        </p:nvSpPr>
        <p:spPr>
          <a:xfrm>
            <a:off x="2601735" y="5315390"/>
            <a:ext cx="1210236" cy="49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값을 취득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F989D9-3295-457D-B65A-A4A8520BBB32}"/>
              </a:ext>
            </a:extLst>
          </p:cNvPr>
          <p:cNvSpPr/>
          <p:nvPr/>
        </p:nvSpPr>
        <p:spPr>
          <a:xfrm>
            <a:off x="7719646" y="4501567"/>
            <a:ext cx="2025506" cy="1671367"/>
          </a:xfrm>
          <a:prstGeom prst="rect">
            <a:avLst/>
          </a:prstGeom>
          <a:solidFill>
            <a:srgbClr val="E7E6E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크롤링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소요시간</a:t>
            </a:r>
            <a:r>
              <a:rPr lang="en-US" altLang="ko-KR" sz="1400" dirty="0">
                <a:solidFill>
                  <a:schemeClr val="tx1"/>
                </a:solidFill>
              </a:rPr>
              <a:t>:25</a:t>
            </a:r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사용대수 </a:t>
            </a:r>
            <a:r>
              <a:rPr lang="en-US" altLang="ko-KR" sz="1400" dirty="0">
                <a:solidFill>
                  <a:schemeClr val="tx1"/>
                </a:solidFill>
              </a:rPr>
              <a:t>:5</a:t>
            </a:r>
            <a:r>
              <a:rPr lang="ko-KR" altLang="en-US" sz="1400" dirty="0">
                <a:solidFill>
                  <a:schemeClr val="tx1"/>
                </a:solidFill>
              </a:rPr>
              <a:t>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입력데이터 수</a:t>
            </a:r>
            <a:r>
              <a:rPr lang="en-US" altLang="ko-KR" sz="1400" dirty="0">
                <a:solidFill>
                  <a:schemeClr val="tx1"/>
                </a:solidFill>
              </a:rPr>
              <a:t>:94950</a:t>
            </a:r>
            <a:r>
              <a:rPr lang="ko-KR" altLang="en-US" sz="1400" dirty="0">
                <a:solidFill>
                  <a:schemeClr val="tx1"/>
                </a:solidFill>
              </a:rPr>
              <a:t>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ko-KR" altLang="en-US" sz="1400" dirty="0" err="1">
                <a:solidFill>
                  <a:schemeClr val="tx1"/>
                </a:solidFill>
              </a:rPr>
              <a:t>데이터수</a:t>
            </a:r>
            <a:r>
              <a:rPr lang="en-US" altLang="ko-KR" sz="1400" dirty="0">
                <a:solidFill>
                  <a:schemeClr val="tx1"/>
                </a:solidFill>
              </a:rPr>
              <a:t>:94562</a:t>
            </a:r>
            <a:r>
              <a:rPr lang="ko-KR" altLang="en-US" sz="1400" dirty="0">
                <a:solidFill>
                  <a:schemeClr val="tx1"/>
                </a:solidFill>
              </a:rPr>
              <a:t>건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178FDD-C1FA-4435-A154-9A42E5F34298}"/>
              </a:ext>
            </a:extLst>
          </p:cNvPr>
          <p:cNvSpPr/>
          <p:nvPr/>
        </p:nvSpPr>
        <p:spPr>
          <a:xfrm>
            <a:off x="10080901" y="1826175"/>
            <a:ext cx="3124389" cy="2087923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참고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전체</a:t>
            </a:r>
            <a:r>
              <a:rPr lang="en-US" altLang="ko-KR" dirty="0">
                <a:solidFill>
                  <a:schemeClr val="tx1"/>
                </a:solidFill>
              </a:rPr>
              <a:t>:94950(80000+14664+286)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애러</a:t>
            </a:r>
            <a:r>
              <a:rPr lang="en-US" altLang="ko-KR" dirty="0">
                <a:solidFill>
                  <a:schemeClr val="tx1"/>
                </a:solidFill>
              </a:rPr>
              <a:t>:286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다시구한값</a:t>
            </a:r>
            <a:r>
              <a:rPr lang="en-US" altLang="ko-KR" dirty="0">
                <a:solidFill>
                  <a:schemeClr val="tx1"/>
                </a:solidFill>
              </a:rPr>
              <a:t>:116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최종삭제값</a:t>
            </a:r>
            <a:r>
              <a:rPr lang="en-US" altLang="ko-KR" dirty="0">
                <a:solidFill>
                  <a:schemeClr val="tx1"/>
                </a:solidFill>
              </a:rPr>
              <a:t>:170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793AAC-A45F-49E1-9047-06B815C8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551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DA96C7-6EBC-4423-A890-DD4DADD3A0A8}"/>
              </a:ext>
            </a:extLst>
          </p:cNvPr>
          <p:cNvGraphicFramePr>
            <a:graphicFrameLocks noGrp="1"/>
          </p:cNvGraphicFramePr>
          <p:nvPr/>
        </p:nvGraphicFramePr>
        <p:xfrm>
          <a:off x="1482090" y="2543476"/>
          <a:ext cx="6972300" cy="1546860"/>
        </p:xfrm>
        <a:graphic>
          <a:graphicData uri="http://schemas.openxmlformats.org/drawingml/2006/table">
            <a:tbl>
              <a:tblPr/>
              <a:tblGrid>
                <a:gridCol w="2768600">
                  <a:extLst>
                    <a:ext uri="{9D8B030D-6E8A-4147-A177-3AD203B41FA5}">
                      <a16:colId xmlns:a16="http://schemas.microsoft.com/office/drawing/2014/main" val="22438079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298476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533766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90992704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577221469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length_cm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width_cm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065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1e9e8ef04dbcff4541ed26657ea517e5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perfumaria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824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3aa071139cb16b67ca9e5dea641aaa2f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22687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96bd76ec8810374ed1b65e291975717f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esporte_lazer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25421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cef67bcfe19066a932b7673e239eb23d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bebes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331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9dc1a7de274444849c219cff195d0b71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utilidades_domesticas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1166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CCD2FB-3843-4543-B965-05395EEED933}"/>
              </a:ext>
            </a:extLst>
          </p:cNvPr>
          <p:cNvGraphicFramePr>
            <a:graphicFrameLocks noGrp="1"/>
          </p:cNvGraphicFramePr>
          <p:nvPr/>
        </p:nvGraphicFramePr>
        <p:xfrm>
          <a:off x="6772459" y="4433644"/>
          <a:ext cx="825500" cy="15468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494782331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3870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85939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502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3000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14252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385106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101162-3ECC-457D-B72B-FAE4EC3DA5B9}"/>
              </a:ext>
            </a:extLst>
          </p:cNvPr>
          <p:cNvSpPr/>
          <p:nvPr/>
        </p:nvSpPr>
        <p:spPr>
          <a:xfrm>
            <a:off x="5961528" y="2443996"/>
            <a:ext cx="2553643" cy="1724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0E733D-96CF-42DB-9B1F-70EAD16FC9E0}"/>
              </a:ext>
            </a:extLst>
          </p:cNvPr>
          <p:cNvSpPr/>
          <p:nvPr/>
        </p:nvSpPr>
        <p:spPr>
          <a:xfrm>
            <a:off x="6485192" y="4367726"/>
            <a:ext cx="1502361" cy="1724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48DD5C1-94B3-46ED-B942-C753004837A6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7137793" y="4267169"/>
            <a:ext cx="199138" cy="197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C6396-53A4-4063-9E70-8C5EDF699EB7}"/>
              </a:ext>
            </a:extLst>
          </p:cNvPr>
          <p:cNvSpPr/>
          <p:nvPr/>
        </p:nvSpPr>
        <p:spPr>
          <a:xfrm>
            <a:off x="4235485" y="4595287"/>
            <a:ext cx="4279686" cy="16127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상품의 부피의 값을 계산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400" b="0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product_length_cm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400" b="0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product_height_cm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1400" b="0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product_width_cm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b="0" i="0" u="none" strike="noStrike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volume_cm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83FB69-940F-4BA0-907F-0996E00376F1}"/>
              </a:ext>
            </a:extLst>
          </p:cNvPr>
          <p:cNvSpPr txBox="1"/>
          <p:nvPr/>
        </p:nvSpPr>
        <p:spPr>
          <a:xfrm>
            <a:off x="1495246" y="2148506"/>
            <a:ext cx="4961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FFFFFF"/>
                </a:solidFill>
              </a:rPr>
              <a:t>olist_products_dataset</a:t>
            </a:r>
            <a:endParaRPr lang="ko-KR" altLang="en-US" sz="2000" b="1" dirty="0">
              <a:solidFill>
                <a:srgbClr val="FFFF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50431-D66E-4255-83CD-AA2C1465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1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101162-3ECC-457D-B72B-FAE4EC3DA5B9}"/>
              </a:ext>
            </a:extLst>
          </p:cNvPr>
          <p:cNvSpPr/>
          <p:nvPr/>
        </p:nvSpPr>
        <p:spPr>
          <a:xfrm>
            <a:off x="5229955" y="2195587"/>
            <a:ext cx="2586373" cy="18372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48DD5C1-94B3-46ED-B942-C753004837A6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5574482" y="3396573"/>
            <a:ext cx="312412" cy="158490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C6396-53A4-4063-9E70-8C5EDF699EB7}"/>
              </a:ext>
            </a:extLst>
          </p:cNvPr>
          <p:cNvSpPr/>
          <p:nvPr/>
        </p:nvSpPr>
        <p:spPr>
          <a:xfrm>
            <a:off x="1999259" y="3021300"/>
            <a:ext cx="2862982" cy="12350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lnSpc>
                <a:spcPct val="15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 날짜를 </a:t>
            </a:r>
            <a:endParaRPr lang="en-US" altLang="ko-KR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요일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칼럼으로 파생</a:t>
            </a:r>
            <a:endParaRPr lang="en-US" altLang="ko-KR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E72050B-4337-4DB9-A9D1-24603C981229}"/>
              </a:ext>
            </a:extLst>
          </p:cNvPr>
          <p:cNvGraphicFramePr>
            <a:graphicFrameLocks noGrp="1"/>
          </p:cNvGraphicFramePr>
          <p:nvPr/>
        </p:nvGraphicFramePr>
        <p:xfrm>
          <a:off x="1987550" y="4434099"/>
          <a:ext cx="5930900" cy="15468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3844670205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6082648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33920710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0482639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333266842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_purchase_year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_purchase_month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_purchase_day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_purchase_dayofweek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_purchase_hour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50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61655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9474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913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14635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63013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118AFE3-76DE-43AD-AECF-68DDE861D508}"/>
              </a:ext>
            </a:extLst>
          </p:cNvPr>
          <p:cNvSpPr txBox="1"/>
          <p:nvPr/>
        </p:nvSpPr>
        <p:spPr>
          <a:xfrm>
            <a:off x="5434494" y="2223452"/>
            <a:ext cx="2381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olist_orders_dataset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F1DAA0D-4AE2-4CA7-82A4-0F2B7903A1AF}"/>
              </a:ext>
            </a:extLst>
          </p:cNvPr>
          <p:cNvGraphicFramePr>
            <a:graphicFrameLocks noGrp="1"/>
          </p:cNvGraphicFramePr>
          <p:nvPr/>
        </p:nvGraphicFramePr>
        <p:xfrm>
          <a:off x="5507691" y="2630836"/>
          <a:ext cx="1866900" cy="132588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81826139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order_purchase_timestamp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822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2017-10-02 10:56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81178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2018-07-24 20:41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93015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2018-08-08 8:38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0223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2017-11-18 19:28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40506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2018-02-13 21:18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76296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0E733D-96CF-42DB-9B1F-70EAD16FC9E0}"/>
              </a:ext>
            </a:extLst>
          </p:cNvPr>
          <p:cNvSpPr/>
          <p:nvPr/>
        </p:nvSpPr>
        <p:spPr>
          <a:xfrm>
            <a:off x="1819835" y="4345233"/>
            <a:ext cx="6236795" cy="1724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71E7AC-92A9-4507-AEAF-874407C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39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BA6CE-525D-4FB9-ADFB-7A979DA44F52}"/>
              </a:ext>
            </a:extLst>
          </p:cNvPr>
          <p:cNvSpPr/>
          <p:nvPr/>
        </p:nvSpPr>
        <p:spPr>
          <a:xfrm>
            <a:off x="1354968" y="1459120"/>
            <a:ext cx="2862982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최종데이터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885DD2-A532-4BEE-BEBA-27ADD8291AFB}"/>
              </a:ext>
            </a:extLst>
          </p:cNvPr>
          <p:cNvGraphicFramePr>
            <a:graphicFrameLocks noGrp="1"/>
          </p:cNvGraphicFramePr>
          <p:nvPr/>
        </p:nvGraphicFramePr>
        <p:xfrm>
          <a:off x="1496826" y="6991356"/>
          <a:ext cx="8543924" cy="873027"/>
        </p:xfrm>
        <a:graphic>
          <a:graphicData uri="http://schemas.openxmlformats.org/drawingml/2006/table">
            <a:tbl>
              <a:tblPr/>
              <a:tblGrid>
                <a:gridCol w="358386">
                  <a:extLst>
                    <a:ext uri="{9D8B030D-6E8A-4147-A177-3AD203B41FA5}">
                      <a16:colId xmlns:a16="http://schemas.microsoft.com/office/drawing/2014/main" val="2423004402"/>
                    </a:ext>
                  </a:extLst>
                </a:gridCol>
                <a:gridCol w="508908">
                  <a:extLst>
                    <a:ext uri="{9D8B030D-6E8A-4147-A177-3AD203B41FA5}">
                      <a16:colId xmlns:a16="http://schemas.microsoft.com/office/drawing/2014/main" val="18138452"/>
                    </a:ext>
                  </a:extLst>
                </a:gridCol>
                <a:gridCol w="494573">
                  <a:extLst>
                    <a:ext uri="{9D8B030D-6E8A-4147-A177-3AD203B41FA5}">
                      <a16:colId xmlns:a16="http://schemas.microsoft.com/office/drawing/2014/main" val="3813063325"/>
                    </a:ext>
                  </a:extLst>
                </a:gridCol>
                <a:gridCol w="723940">
                  <a:extLst>
                    <a:ext uri="{9D8B030D-6E8A-4147-A177-3AD203B41FA5}">
                      <a16:colId xmlns:a16="http://schemas.microsoft.com/office/drawing/2014/main" val="1495366466"/>
                    </a:ext>
                  </a:extLst>
                </a:gridCol>
                <a:gridCol w="867294">
                  <a:extLst>
                    <a:ext uri="{9D8B030D-6E8A-4147-A177-3AD203B41FA5}">
                      <a16:colId xmlns:a16="http://schemas.microsoft.com/office/drawing/2014/main" val="2591108072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106533295"/>
                    </a:ext>
                  </a:extLst>
                </a:gridCol>
                <a:gridCol w="444399">
                  <a:extLst>
                    <a:ext uri="{9D8B030D-6E8A-4147-A177-3AD203B41FA5}">
                      <a16:colId xmlns:a16="http://schemas.microsoft.com/office/drawing/2014/main" val="221808463"/>
                    </a:ext>
                  </a:extLst>
                </a:gridCol>
                <a:gridCol w="688101">
                  <a:extLst>
                    <a:ext uri="{9D8B030D-6E8A-4147-A177-3AD203B41FA5}">
                      <a16:colId xmlns:a16="http://schemas.microsoft.com/office/drawing/2014/main" val="3006859871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2087914812"/>
                    </a:ext>
                  </a:extLst>
                </a:gridCol>
                <a:gridCol w="695269">
                  <a:extLst>
                    <a:ext uri="{9D8B030D-6E8A-4147-A177-3AD203B41FA5}">
                      <a16:colId xmlns:a16="http://schemas.microsoft.com/office/drawing/2014/main" val="3590358741"/>
                    </a:ext>
                  </a:extLst>
                </a:gridCol>
                <a:gridCol w="788449">
                  <a:extLst>
                    <a:ext uri="{9D8B030D-6E8A-4147-A177-3AD203B41FA5}">
                      <a16:colId xmlns:a16="http://schemas.microsoft.com/office/drawing/2014/main" val="4058171390"/>
                    </a:ext>
                  </a:extLst>
                </a:gridCol>
                <a:gridCol w="609256">
                  <a:extLst>
                    <a:ext uri="{9D8B030D-6E8A-4147-A177-3AD203B41FA5}">
                      <a16:colId xmlns:a16="http://schemas.microsoft.com/office/drawing/2014/main" val="3656486666"/>
                    </a:ext>
                  </a:extLst>
                </a:gridCol>
                <a:gridCol w="616424">
                  <a:extLst>
                    <a:ext uri="{9D8B030D-6E8A-4147-A177-3AD203B41FA5}">
                      <a16:colId xmlns:a16="http://schemas.microsoft.com/office/drawing/2014/main" val="4133880920"/>
                    </a:ext>
                  </a:extLst>
                </a:gridCol>
                <a:gridCol w="544747">
                  <a:extLst>
                    <a:ext uri="{9D8B030D-6E8A-4147-A177-3AD203B41FA5}">
                      <a16:colId xmlns:a16="http://schemas.microsoft.com/office/drawing/2014/main" val="1331435746"/>
                    </a:ext>
                  </a:extLst>
                </a:gridCol>
              </a:tblGrid>
              <a:tr h="249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_weight_g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_name_english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_customer_date_delay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distance_crawling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_purchase_year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_purchase_month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order_purchase_day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_dayofweek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_purchase_hour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2470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cool_stuff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7.614421296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RJ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0817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pet_shop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16.21618056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12976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furniture_decor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7.9484375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14157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83645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perfumery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6.147268519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53479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garden_tools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25.11435185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12114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B0E2DD3-5ACD-4190-9C08-3ED011B8B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40885"/>
              </p:ext>
            </p:extLst>
          </p:nvPr>
        </p:nvGraphicFramePr>
        <p:xfrm>
          <a:off x="1606550" y="2139403"/>
          <a:ext cx="5497606" cy="4038906"/>
        </p:xfrm>
        <a:graphic>
          <a:graphicData uri="http://schemas.openxmlformats.org/drawingml/2006/table">
            <a:tbl>
              <a:tblPr/>
              <a:tblGrid>
                <a:gridCol w="2480031">
                  <a:extLst>
                    <a:ext uri="{9D8B030D-6E8A-4147-A177-3AD203B41FA5}">
                      <a16:colId xmlns:a16="http://schemas.microsoft.com/office/drawing/2014/main" val="2348620278"/>
                    </a:ext>
                  </a:extLst>
                </a:gridCol>
                <a:gridCol w="928485">
                  <a:extLst>
                    <a:ext uri="{9D8B030D-6E8A-4147-A177-3AD203B41FA5}">
                      <a16:colId xmlns:a16="http://schemas.microsoft.com/office/drawing/2014/main" val="1889756123"/>
                    </a:ext>
                  </a:extLst>
                </a:gridCol>
                <a:gridCol w="1441594">
                  <a:extLst>
                    <a:ext uri="{9D8B030D-6E8A-4147-A177-3AD203B41FA5}">
                      <a16:colId xmlns:a16="http://schemas.microsoft.com/office/drawing/2014/main" val="113024736"/>
                    </a:ext>
                  </a:extLst>
                </a:gridCol>
                <a:gridCol w="647496">
                  <a:extLst>
                    <a:ext uri="{9D8B030D-6E8A-4147-A177-3AD203B41FA5}">
                      <a16:colId xmlns:a16="http://schemas.microsoft.com/office/drawing/2014/main" val="2979114577"/>
                    </a:ext>
                  </a:extLst>
                </a:gridCol>
              </a:tblGrid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항목명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샘플데이터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350743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976809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배송비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682477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product_weight_g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상품무게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119826"/>
                  </a:ext>
                </a:extLst>
              </a:tr>
              <a:tr h="4251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product_category_name_english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cool_stuff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상품카테고리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85907"/>
                  </a:ext>
                </a:extLst>
              </a:tr>
              <a:tr h="4251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order_delivered_customer_date_delay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7.614421296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상품배송기간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44613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customer_state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RJ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고객의 도시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840699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seller_state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판매자의 도시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154391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distance_crawling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고객과 판매자의 거리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48797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order_purchase_year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구매년도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098924"/>
                  </a:ext>
                </a:extLst>
              </a:tr>
              <a:tr h="4251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order_purchase_month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구매한달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102030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order_purchase_day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구매한일자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249438"/>
                  </a:ext>
                </a:extLst>
              </a:tr>
              <a:tr h="4251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order_purchase_dayofweek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구매한요일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453680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order_purchase_hour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구매한시간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481250"/>
                  </a:ext>
                </a:extLst>
              </a:tr>
              <a:tr h="212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3528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상품의 부피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7330" marR="7330" marT="7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9479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D4C9B7-EBB9-42A1-9932-DD32E4943D6D}"/>
              </a:ext>
            </a:extLst>
          </p:cNvPr>
          <p:cNvGraphicFramePr>
            <a:graphicFrameLocks noGrp="1"/>
          </p:cNvGraphicFramePr>
          <p:nvPr/>
        </p:nvGraphicFramePr>
        <p:xfrm>
          <a:off x="7355738" y="5393961"/>
          <a:ext cx="943712" cy="684110"/>
        </p:xfrm>
        <a:graphic>
          <a:graphicData uri="http://schemas.openxmlformats.org/drawingml/2006/table">
            <a:tbl>
              <a:tblPr/>
              <a:tblGrid>
                <a:gridCol w="943712">
                  <a:extLst>
                    <a:ext uri="{9D8B030D-6E8A-4147-A177-3AD203B41FA5}">
                      <a16:colId xmlns:a16="http://schemas.microsoft.com/office/drawing/2014/main" val="3484728921"/>
                    </a:ext>
                  </a:extLst>
                </a:gridCol>
              </a:tblGrid>
              <a:tr h="3420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데이터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221649"/>
                  </a:ext>
                </a:extLst>
              </a:tr>
              <a:tr h="34205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106384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4128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A6DC74-27F6-4F99-8A9A-EA82FCE5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302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2.4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파생변수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83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Adding Derived Variable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BA6CE-525D-4FB9-ADFB-7A979DA44F52}"/>
              </a:ext>
            </a:extLst>
          </p:cNvPr>
          <p:cNvSpPr/>
          <p:nvPr/>
        </p:nvSpPr>
        <p:spPr>
          <a:xfrm>
            <a:off x="1354968" y="1459120"/>
            <a:ext cx="2862982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데이터처리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885DD2-A532-4BEE-BEBA-27ADD8291AFB}"/>
              </a:ext>
            </a:extLst>
          </p:cNvPr>
          <p:cNvGraphicFramePr>
            <a:graphicFrameLocks noGrp="1"/>
          </p:cNvGraphicFramePr>
          <p:nvPr/>
        </p:nvGraphicFramePr>
        <p:xfrm>
          <a:off x="1496826" y="6991356"/>
          <a:ext cx="8543924" cy="873027"/>
        </p:xfrm>
        <a:graphic>
          <a:graphicData uri="http://schemas.openxmlformats.org/drawingml/2006/table">
            <a:tbl>
              <a:tblPr/>
              <a:tblGrid>
                <a:gridCol w="358386">
                  <a:extLst>
                    <a:ext uri="{9D8B030D-6E8A-4147-A177-3AD203B41FA5}">
                      <a16:colId xmlns:a16="http://schemas.microsoft.com/office/drawing/2014/main" val="2423004402"/>
                    </a:ext>
                  </a:extLst>
                </a:gridCol>
                <a:gridCol w="508908">
                  <a:extLst>
                    <a:ext uri="{9D8B030D-6E8A-4147-A177-3AD203B41FA5}">
                      <a16:colId xmlns:a16="http://schemas.microsoft.com/office/drawing/2014/main" val="18138452"/>
                    </a:ext>
                  </a:extLst>
                </a:gridCol>
                <a:gridCol w="494573">
                  <a:extLst>
                    <a:ext uri="{9D8B030D-6E8A-4147-A177-3AD203B41FA5}">
                      <a16:colId xmlns:a16="http://schemas.microsoft.com/office/drawing/2014/main" val="3813063325"/>
                    </a:ext>
                  </a:extLst>
                </a:gridCol>
                <a:gridCol w="723940">
                  <a:extLst>
                    <a:ext uri="{9D8B030D-6E8A-4147-A177-3AD203B41FA5}">
                      <a16:colId xmlns:a16="http://schemas.microsoft.com/office/drawing/2014/main" val="1495366466"/>
                    </a:ext>
                  </a:extLst>
                </a:gridCol>
                <a:gridCol w="867294">
                  <a:extLst>
                    <a:ext uri="{9D8B030D-6E8A-4147-A177-3AD203B41FA5}">
                      <a16:colId xmlns:a16="http://schemas.microsoft.com/office/drawing/2014/main" val="2591108072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106533295"/>
                    </a:ext>
                  </a:extLst>
                </a:gridCol>
                <a:gridCol w="444399">
                  <a:extLst>
                    <a:ext uri="{9D8B030D-6E8A-4147-A177-3AD203B41FA5}">
                      <a16:colId xmlns:a16="http://schemas.microsoft.com/office/drawing/2014/main" val="221808463"/>
                    </a:ext>
                  </a:extLst>
                </a:gridCol>
                <a:gridCol w="688101">
                  <a:extLst>
                    <a:ext uri="{9D8B030D-6E8A-4147-A177-3AD203B41FA5}">
                      <a16:colId xmlns:a16="http://schemas.microsoft.com/office/drawing/2014/main" val="3006859871"/>
                    </a:ext>
                  </a:extLst>
                </a:gridCol>
                <a:gridCol w="602089">
                  <a:extLst>
                    <a:ext uri="{9D8B030D-6E8A-4147-A177-3AD203B41FA5}">
                      <a16:colId xmlns:a16="http://schemas.microsoft.com/office/drawing/2014/main" val="2087914812"/>
                    </a:ext>
                  </a:extLst>
                </a:gridCol>
                <a:gridCol w="695269">
                  <a:extLst>
                    <a:ext uri="{9D8B030D-6E8A-4147-A177-3AD203B41FA5}">
                      <a16:colId xmlns:a16="http://schemas.microsoft.com/office/drawing/2014/main" val="3590358741"/>
                    </a:ext>
                  </a:extLst>
                </a:gridCol>
                <a:gridCol w="788449">
                  <a:extLst>
                    <a:ext uri="{9D8B030D-6E8A-4147-A177-3AD203B41FA5}">
                      <a16:colId xmlns:a16="http://schemas.microsoft.com/office/drawing/2014/main" val="4058171390"/>
                    </a:ext>
                  </a:extLst>
                </a:gridCol>
                <a:gridCol w="609256">
                  <a:extLst>
                    <a:ext uri="{9D8B030D-6E8A-4147-A177-3AD203B41FA5}">
                      <a16:colId xmlns:a16="http://schemas.microsoft.com/office/drawing/2014/main" val="3656486666"/>
                    </a:ext>
                  </a:extLst>
                </a:gridCol>
                <a:gridCol w="616424">
                  <a:extLst>
                    <a:ext uri="{9D8B030D-6E8A-4147-A177-3AD203B41FA5}">
                      <a16:colId xmlns:a16="http://schemas.microsoft.com/office/drawing/2014/main" val="4133880920"/>
                    </a:ext>
                  </a:extLst>
                </a:gridCol>
                <a:gridCol w="544747">
                  <a:extLst>
                    <a:ext uri="{9D8B030D-6E8A-4147-A177-3AD203B41FA5}">
                      <a16:colId xmlns:a16="http://schemas.microsoft.com/office/drawing/2014/main" val="1331435746"/>
                    </a:ext>
                  </a:extLst>
                </a:gridCol>
              </a:tblGrid>
              <a:tr h="2494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_weight_g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product_category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_name_english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order_delivered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_customer_date_delay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seller_state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distance_crawling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_purchase_year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_purchase_month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order_purchase_day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order_purchase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_dayofweek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b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_purchase_hour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volume_cm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2470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cool_stuff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7.614421296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RJ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0817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pet_shop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16.21618056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12976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furniture_decor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7.9484375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14157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836451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perfumery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6.147268519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53479"/>
                  </a:ext>
                </a:extLst>
              </a:tr>
              <a:tr h="1247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garden_tools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25.11435185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809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42000</a:t>
                      </a:r>
                    </a:p>
                  </a:txBody>
                  <a:tcPr marL="4301" marR="4301" marT="4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12114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88CA67-9D78-47E4-B04B-57006E33D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650280"/>
              </p:ext>
            </p:extLst>
          </p:nvPr>
        </p:nvGraphicFramePr>
        <p:xfrm>
          <a:off x="1775011" y="2481509"/>
          <a:ext cx="3993777" cy="3354694"/>
        </p:xfrm>
        <a:graphic>
          <a:graphicData uri="http://schemas.openxmlformats.org/drawingml/2006/table">
            <a:tbl>
              <a:tblPr/>
              <a:tblGrid>
                <a:gridCol w="1763918">
                  <a:extLst>
                    <a:ext uri="{9D8B030D-6E8A-4147-A177-3AD203B41FA5}">
                      <a16:colId xmlns:a16="http://schemas.microsoft.com/office/drawing/2014/main" val="59406197"/>
                    </a:ext>
                  </a:extLst>
                </a:gridCol>
                <a:gridCol w="865318">
                  <a:extLst>
                    <a:ext uri="{9D8B030D-6E8A-4147-A177-3AD203B41FA5}">
                      <a16:colId xmlns:a16="http://schemas.microsoft.com/office/drawing/2014/main" val="437839268"/>
                    </a:ext>
                  </a:extLst>
                </a:gridCol>
                <a:gridCol w="1364541">
                  <a:extLst>
                    <a:ext uri="{9D8B030D-6E8A-4147-A177-3AD203B41FA5}">
                      <a16:colId xmlns:a16="http://schemas.microsoft.com/office/drawing/2014/main" val="3361682307"/>
                    </a:ext>
                  </a:extLst>
                </a:gridCol>
              </a:tblGrid>
              <a:tr h="2557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84234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StandardScaler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59261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62204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941286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distance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75530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53716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인코딩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핫인코딩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90999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90724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12347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now.month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sin,cos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056709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now.day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991660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now.weekday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35952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now.hour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32489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delivered_time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목표변수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5635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2FB2F3-D278-489E-A6B6-0E0B8C4921B2}"/>
              </a:ext>
            </a:extLst>
          </p:cNvPr>
          <p:cNvSpPr/>
          <p:nvPr/>
        </p:nvSpPr>
        <p:spPr>
          <a:xfrm>
            <a:off x="6017956" y="3352467"/>
            <a:ext cx="2287843" cy="16127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 font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변수에 알맞은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처리를 진행</a:t>
            </a:r>
            <a:endParaRPr lang="en-US" altLang="ko-KR" sz="14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FFF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AA853F-F4A8-4D9B-AA4C-D38327DA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26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4658930" cy="790750"/>
              <a:chOff x="471977" y="2691080"/>
              <a:chExt cx="4658930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898583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Machine Learning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3898582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Machine Learning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719562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3.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1F717C-EC45-4074-95A3-8A2C7366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2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31C04F-8007-4DC1-A504-D6B854A3CBBF}"/>
              </a:ext>
            </a:extLst>
          </p:cNvPr>
          <p:cNvSpPr/>
          <p:nvPr/>
        </p:nvSpPr>
        <p:spPr>
          <a:xfrm>
            <a:off x="1360934" y="2002779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머신러닝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 기법</a:t>
            </a:r>
            <a:endParaRPr lang="en-US" altLang="ko-KR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Machine Learning Models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B4DAD7-1F6E-4AEF-9D9D-2EAE33C13671}"/>
              </a:ext>
            </a:extLst>
          </p:cNvPr>
          <p:cNvGrpSpPr/>
          <p:nvPr/>
        </p:nvGrpSpPr>
        <p:grpSpPr>
          <a:xfrm>
            <a:off x="1608390" y="2216502"/>
            <a:ext cx="6689219" cy="2104063"/>
            <a:chOff x="247703" y="1850477"/>
            <a:chExt cx="5775493" cy="3297391"/>
          </a:xfrm>
        </p:grpSpPr>
        <p:pic>
          <p:nvPicPr>
            <p:cNvPr id="1026" name="Picture 2" descr="머신러닝의 분류 - Machine learning 1">
              <a:extLst>
                <a:ext uri="{FF2B5EF4-FFF2-40B4-BE49-F238E27FC236}">
                  <a16:creationId xmlns:a16="http://schemas.microsoft.com/office/drawing/2014/main" id="{58307C50-6E4A-4B72-A26C-A100A8AA01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48" t="21671" r="12179"/>
            <a:stretch/>
          </p:blipFill>
          <p:spPr bwMode="auto">
            <a:xfrm>
              <a:off x="247703" y="1850477"/>
              <a:ext cx="5775493" cy="329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7123AD3-EF05-4FE8-9560-CF6FD797A00F}"/>
                    </a:ext>
                  </a:extLst>
                </p14:cNvPr>
                <p14:cNvContentPartPr/>
                <p14:nvPr/>
              </p14:nvContentPartPr>
              <p14:xfrm>
                <a:off x="2007148" y="3784887"/>
                <a:ext cx="241504" cy="45719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7123AD3-EF05-4FE8-9560-CF6FD797A0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99688" y="3770948"/>
                  <a:ext cx="256734" cy="73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2A5C800-9846-4292-9297-3700EEA5697A}"/>
                    </a:ext>
                  </a:extLst>
                </p14:cNvPr>
                <p14:cNvContentPartPr/>
                <p14:nvPr/>
              </p14:nvContentPartPr>
              <p14:xfrm>
                <a:off x="1019629" y="4346862"/>
                <a:ext cx="241504" cy="45719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2A5C800-9846-4292-9297-3700EEA569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2169" y="4332923"/>
                  <a:ext cx="256734" cy="7303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직사각형 15"/>
          <p:cNvSpPr/>
          <p:nvPr/>
        </p:nvSpPr>
        <p:spPr>
          <a:xfrm>
            <a:off x="1354968" y="4534287"/>
            <a:ext cx="7205966" cy="179840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9B6BC-186C-4B33-B547-B9DD83222A57}"/>
              </a:ext>
            </a:extLst>
          </p:cNvPr>
          <p:cNvSpPr txBox="1"/>
          <p:nvPr/>
        </p:nvSpPr>
        <p:spPr>
          <a:xfrm>
            <a:off x="1713000" y="4711559"/>
            <a:ext cx="648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 학습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데이터셋의 정답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배송기간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알고 있으므로 </a:t>
            </a:r>
            <a:r>
              <a:rPr lang="ko-KR" altLang="en-US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지도학습</a:t>
            </a: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 모형 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목표변수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배송기간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연속형 변수이므로 </a:t>
            </a:r>
            <a:r>
              <a:rPr lang="ko-KR" altLang="en-US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회귀모형</a:t>
            </a: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기법 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en-US" altLang="ko-KR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Ridge, </a:t>
            </a:r>
            <a:r>
              <a:rPr lang="en-US" altLang="ko-KR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Rasso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XGB ,</a:t>
            </a:r>
            <a:r>
              <a:rPr lang="en-US" altLang="ko-KR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CatBoost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sz="14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부스팅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기법 총 </a:t>
            </a:r>
            <a:r>
              <a:rPr lang="en-US" altLang="ko-KR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4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 </a:t>
            </a: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98E24A-3E10-44C9-AA04-0605933F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73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50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5552613" cy="46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회귀분석 모델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40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Regression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Analysis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61546" y="1993846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8F9BAE-9BBD-4C85-82ED-12B44A14D87D}"/>
              </a:ext>
            </a:extLst>
          </p:cNvPr>
          <p:cNvGrpSpPr/>
          <p:nvPr/>
        </p:nvGrpSpPr>
        <p:grpSpPr>
          <a:xfrm>
            <a:off x="1730049" y="2124024"/>
            <a:ext cx="6462993" cy="1604472"/>
            <a:chOff x="1606550" y="2083608"/>
            <a:chExt cx="6462993" cy="16044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AC61024-6A99-4484-9CAE-A326BCED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6550" y="2089958"/>
              <a:ext cx="6462993" cy="159812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1E1BEDC-F370-41A9-BDAF-0F50121BAF66}"/>
                </a:ext>
              </a:extLst>
            </p:cNvPr>
            <p:cNvSpPr/>
            <p:nvPr/>
          </p:nvSpPr>
          <p:spPr>
            <a:xfrm>
              <a:off x="5664200" y="2089958"/>
              <a:ext cx="501650" cy="15981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CF30C5D-CFD4-4F59-A08A-4787174263C2}"/>
                </a:ext>
              </a:extLst>
            </p:cNvPr>
            <p:cNvSpPr/>
            <p:nvPr/>
          </p:nvSpPr>
          <p:spPr>
            <a:xfrm>
              <a:off x="7639050" y="2083608"/>
              <a:ext cx="430492" cy="15981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211939A-0CC3-4B1C-9E84-6672FC6541F3}"/>
                </a:ext>
              </a:extLst>
            </p:cNvPr>
            <p:cNvSpPr/>
            <p:nvPr/>
          </p:nvSpPr>
          <p:spPr>
            <a:xfrm>
              <a:off x="1611590" y="3359795"/>
              <a:ext cx="6457951" cy="1682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0F5781-FB7E-4182-9953-028FAB5C2E7A}"/>
              </a:ext>
            </a:extLst>
          </p:cNvPr>
          <p:cNvSpPr txBox="1"/>
          <p:nvPr/>
        </p:nvSpPr>
        <p:spPr>
          <a:xfrm>
            <a:off x="1360325" y="148033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파생변수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 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61546" y="3878780"/>
            <a:ext cx="7207934" cy="2453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762CE-5F01-4E7E-BC42-6CA3978B7C1B}"/>
              </a:ext>
            </a:extLst>
          </p:cNvPr>
          <p:cNvSpPr txBox="1"/>
          <p:nvPr/>
        </p:nvSpPr>
        <p:spPr>
          <a:xfrm>
            <a:off x="1721503" y="4384873"/>
            <a:ext cx="648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데이터셋에서 </a:t>
            </a:r>
            <a:r>
              <a:rPr lang="ko-KR" altLang="en-US" sz="12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전처리만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데이터 셋으로 여러 회귀모형을 적합한 결과 </a:t>
            </a:r>
            <a:endParaRPr lang="en-US" altLang="ko-KR" sz="1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교차검증하지 않은 모형 결과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모형의 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Test-set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RMSE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가장 낮고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R2 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가장 높았다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R2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0.3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너무 낮다고 판단하여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파생변수를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추가했다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RandomForest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추가해서 적용해 봐야한다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546B97-DAE8-41A2-A268-DBA5388A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68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50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회귀분석 모델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40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Regression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Analysis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61546" y="1993846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2FF59A-634E-4AC2-B996-F9F5B5BE76A3}"/>
              </a:ext>
            </a:extLst>
          </p:cNvPr>
          <p:cNvGrpSpPr/>
          <p:nvPr/>
        </p:nvGrpSpPr>
        <p:grpSpPr>
          <a:xfrm>
            <a:off x="1723703" y="2117439"/>
            <a:ext cx="6475685" cy="1943100"/>
            <a:chOff x="1597680" y="2176329"/>
            <a:chExt cx="6475685" cy="19431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03EB55B-97F1-4384-BFF5-6C03F5B76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680" y="2176329"/>
              <a:ext cx="6457950" cy="192894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E3141C-32F5-4A6C-9923-6259154001EA}"/>
                </a:ext>
              </a:extLst>
            </p:cNvPr>
            <p:cNvSpPr/>
            <p:nvPr/>
          </p:nvSpPr>
          <p:spPr>
            <a:xfrm>
              <a:off x="4959350" y="2176329"/>
              <a:ext cx="869950" cy="19289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CAE915-4270-489E-AC43-A89B71E8A7EF}"/>
                </a:ext>
              </a:extLst>
            </p:cNvPr>
            <p:cNvSpPr/>
            <p:nvPr/>
          </p:nvSpPr>
          <p:spPr>
            <a:xfrm>
              <a:off x="1606548" y="3752851"/>
              <a:ext cx="6457950" cy="1650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01242A-9709-4334-8D8A-24AEAE52DC19}"/>
                </a:ext>
              </a:extLst>
            </p:cNvPr>
            <p:cNvSpPr/>
            <p:nvPr/>
          </p:nvSpPr>
          <p:spPr>
            <a:xfrm>
              <a:off x="7045296" y="2176329"/>
              <a:ext cx="1028069" cy="1943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0F5781-FB7E-4182-9953-028FAB5C2E7A}"/>
              </a:ext>
            </a:extLst>
          </p:cNvPr>
          <p:cNvSpPr txBox="1"/>
          <p:nvPr/>
        </p:nvSpPr>
        <p:spPr>
          <a:xfrm>
            <a:off x="1360325" y="148033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파생변수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 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1546" y="4169978"/>
            <a:ext cx="7207934" cy="216271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1723148" y="4392029"/>
            <a:ext cx="6480000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</a:rPr>
              <a:t>전처리 후 데이터에서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파생변수</a:t>
            </a:r>
            <a:r>
              <a:rPr lang="en-US" altLang="ko-KR" sz="1200" dirty="0">
                <a:latin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</a:rPr>
              <a:t>geopy.distance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날짜데이터</a:t>
            </a:r>
            <a:r>
              <a:rPr lang="ko-KR" altLang="en-US" sz="1200" dirty="0">
                <a:latin typeface="맑은 고딕" panose="020B0503020000020004" pitchFamily="50" charset="-127"/>
              </a:rPr>
              <a:t> 분리 등</a:t>
            </a:r>
            <a:r>
              <a:rPr lang="en-US" altLang="ko-KR" sz="1200" dirty="0">
                <a:latin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</a:rPr>
              <a:t>를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추가한 데이터 셋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맑은 고딕" panose="020B0503020000020004" pitchFamily="50" charset="-127"/>
              </a:rPr>
              <a:t>파생변수가</a:t>
            </a:r>
            <a:r>
              <a:rPr lang="ko-KR" altLang="en-US" sz="1200" dirty="0">
                <a:latin typeface="맑은 고딕" panose="020B0503020000020004" pitchFamily="50" charset="-127"/>
              </a:rPr>
              <a:t> 추가된 데이터 셋에서는 </a:t>
            </a:r>
            <a:r>
              <a:rPr lang="en-US" altLang="ko-KR" sz="1200" dirty="0">
                <a:latin typeface="맑은 고딕" panose="020B0503020000020004" pitchFamily="50" charset="-127"/>
              </a:rPr>
              <a:t>5-fold cross validation</a:t>
            </a:r>
            <a:r>
              <a:rPr lang="ko-KR" altLang="en-US" sz="1200" dirty="0">
                <a:latin typeface="맑은 고딕" panose="020B0503020000020004" pitchFamily="50" charset="-127"/>
              </a:rPr>
              <a:t>을 진행해 </a:t>
            </a:r>
            <a:r>
              <a:rPr lang="en-US" altLang="ko-KR" sz="1200" dirty="0">
                <a:latin typeface="맑은 고딕" panose="020B0503020000020004" pitchFamily="50" charset="-127"/>
              </a:rPr>
              <a:t>Target-R2</a:t>
            </a:r>
            <a:r>
              <a:rPr lang="ko-KR" altLang="en-US" sz="1200" dirty="0">
                <a:latin typeface="맑은 고딕" panose="020B0503020000020004" pitchFamily="50" charset="-127"/>
              </a:rPr>
              <a:t>컬럼이 추가됨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</a:rPr>
              <a:t>모든 모델은 튜닝이 진행 되지않은 </a:t>
            </a:r>
            <a:r>
              <a:rPr lang="en-US" altLang="ko-KR" sz="1200" dirty="0">
                <a:latin typeface="맑은 고딕" panose="020B0503020000020004" pitchFamily="50" charset="-127"/>
              </a:rPr>
              <a:t>default</a:t>
            </a:r>
            <a:r>
              <a:rPr lang="ko-KR" altLang="en-US" sz="1200" dirty="0">
                <a:latin typeface="맑은 고딕" panose="020B0503020000020004" pitchFamily="50" charset="-127"/>
              </a:rPr>
              <a:t>값으로 진행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맑은 고딕" panose="020B0503020000020004" pitchFamily="50" charset="-127"/>
              </a:rPr>
              <a:t>파생변수를</a:t>
            </a:r>
            <a:r>
              <a:rPr lang="ko-KR" altLang="en-US" sz="1200" dirty="0">
                <a:latin typeface="맑은 고딕" panose="020B0503020000020004" pitchFamily="50" charset="-127"/>
              </a:rPr>
              <a:t> 추가했을 때 </a:t>
            </a:r>
            <a:r>
              <a:rPr lang="en-US" altLang="ko-KR" sz="1200" dirty="0">
                <a:latin typeface="맑은 고딕" panose="020B0503020000020004" pitchFamily="50" charset="-127"/>
              </a:rPr>
              <a:t>R2</a:t>
            </a:r>
            <a:r>
              <a:rPr lang="ko-KR" altLang="en-US" sz="1200" dirty="0">
                <a:latin typeface="맑은 고딕" panose="020B0503020000020004" pitchFamily="50" charset="-127"/>
              </a:rPr>
              <a:t>는 소폭 증가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 RMSE</a:t>
            </a:r>
            <a:r>
              <a:rPr lang="ko-KR" altLang="en-US" sz="1200" dirty="0">
                <a:latin typeface="맑은 고딕" panose="020B0503020000020004" pitchFamily="50" charset="-127"/>
              </a:rPr>
              <a:t>는 소폭 감소</a:t>
            </a:r>
            <a:endParaRPr lang="en-US" altLang="ko-KR" sz="1200" dirty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7486E1-D490-470E-98F6-AC2B04D8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25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50" y="0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회귀분석 모델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840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Regression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Analysis</a:t>
            </a:r>
            <a:r>
              <a:rPr lang="ko-KR" altLang="en-US" sz="1200" dirty="0">
                <a:solidFill>
                  <a:schemeClr val="accent4"/>
                </a:solidFill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61546" y="1993846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F5781-FB7E-4182-9953-028FAB5C2E7A}"/>
              </a:ext>
            </a:extLst>
          </p:cNvPr>
          <p:cNvSpPr txBox="1"/>
          <p:nvPr/>
        </p:nvSpPr>
        <p:spPr>
          <a:xfrm>
            <a:off x="1360934" y="1473730"/>
            <a:ext cx="3386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geopy.distance</a:t>
            </a:r>
            <a:r>
              <a:rPr lang="en-US" altLang="ko-KR" sz="2000" dirty="0"/>
              <a:t> -&gt; </a:t>
            </a:r>
            <a:r>
              <a:rPr lang="en-US" altLang="ko-KR" sz="2000" dirty="0" err="1"/>
              <a:t>real.distance</a:t>
            </a:r>
            <a:endParaRPr lang="ko-KR" altLang="en-US" sz="20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48DC3BA-0209-498D-B445-E1307EADD7C1}"/>
              </a:ext>
            </a:extLst>
          </p:cNvPr>
          <p:cNvGrpSpPr/>
          <p:nvPr/>
        </p:nvGrpSpPr>
        <p:grpSpPr>
          <a:xfrm>
            <a:off x="1715158" y="2150430"/>
            <a:ext cx="6475684" cy="1930497"/>
            <a:chOff x="1597681" y="2176329"/>
            <a:chExt cx="3865119" cy="193049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7BF98DE-2C1F-4AB1-892B-D4F06B983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427"/>
            <a:stretch/>
          </p:blipFill>
          <p:spPr>
            <a:xfrm>
              <a:off x="1597681" y="2176329"/>
              <a:ext cx="1526520" cy="192894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0C1AB73-891A-43B3-80FE-B3D387D37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472" r="35340"/>
            <a:stretch/>
          </p:blipFill>
          <p:spPr>
            <a:xfrm>
              <a:off x="3124201" y="2177880"/>
              <a:ext cx="983534" cy="192894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BFA7C6-DB98-4C5A-8E3A-D4B805206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075"/>
            <a:stretch/>
          </p:blipFill>
          <p:spPr>
            <a:xfrm>
              <a:off x="4107735" y="2176329"/>
              <a:ext cx="1355065" cy="1928946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AB186E-D7EE-4545-9AC6-FA7172631A16}"/>
              </a:ext>
            </a:extLst>
          </p:cNvPr>
          <p:cNvSpPr/>
          <p:nvPr/>
        </p:nvSpPr>
        <p:spPr>
          <a:xfrm>
            <a:off x="5146677" y="2150430"/>
            <a:ext cx="773867" cy="1928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0DF570-E387-4599-BB97-8EDFCF4F62E3}"/>
              </a:ext>
            </a:extLst>
          </p:cNvPr>
          <p:cNvSpPr/>
          <p:nvPr/>
        </p:nvSpPr>
        <p:spPr>
          <a:xfrm>
            <a:off x="7235827" y="2148709"/>
            <a:ext cx="955015" cy="1928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12273E-C9BD-43D7-B39B-FBB92D00B415}"/>
              </a:ext>
            </a:extLst>
          </p:cNvPr>
          <p:cNvSpPr/>
          <p:nvPr/>
        </p:nvSpPr>
        <p:spPr>
          <a:xfrm>
            <a:off x="1724025" y="2628401"/>
            <a:ext cx="6466817" cy="184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57579" y="4161044"/>
            <a:ext cx="7207934" cy="216271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FB3AA3-C9F6-4D63-AB72-F4A7CA7F1CCD}"/>
              </a:ext>
            </a:extLst>
          </p:cNvPr>
          <p:cNvSpPr txBox="1"/>
          <p:nvPr/>
        </p:nvSpPr>
        <p:spPr>
          <a:xfrm>
            <a:off x="1723148" y="4392029"/>
            <a:ext cx="648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</a:rPr>
              <a:t>geopy</a:t>
            </a:r>
            <a:r>
              <a:rPr lang="ko-KR" altLang="en-US" sz="1200" dirty="0">
                <a:latin typeface="맑은 고딕" panose="020B0503020000020004" pitchFamily="50" charset="-127"/>
              </a:rPr>
              <a:t>라이브러리를 사용한 거리 데이터를 </a:t>
            </a:r>
            <a:r>
              <a:rPr lang="en-US" altLang="ko-KR" sz="1200" dirty="0">
                <a:latin typeface="맑은 고딕" panose="020B0503020000020004" pitchFamily="50" charset="-127"/>
              </a:rPr>
              <a:t>customer</a:t>
            </a:r>
            <a:r>
              <a:rPr lang="ko-KR" altLang="en-US" sz="1200" dirty="0">
                <a:latin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</a:rPr>
              <a:t>seller</a:t>
            </a:r>
            <a:r>
              <a:rPr lang="ko-KR" altLang="en-US" sz="1200" dirty="0">
                <a:latin typeface="맑은 고딕" panose="020B0503020000020004" pitchFamily="50" charset="-127"/>
              </a:rPr>
              <a:t>의 좌표를 크롤링해 실제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이동거리로</a:t>
            </a:r>
            <a:r>
              <a:rPr lang="ko-KR" altLang="en-US" sz="1200" dirty="0">
                <a:latin typeface="맑은 고딕" panose="020B0503020000020004" pitchFamily="50" charset="-127"/>
              </a:rPr>
              <a:t> 변환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</a:rPr>
              <a:t>geopy.distance</a:t>
            </a:r>
            <a:r>
              <a:rPr lang="ko-KR" altLang="en-US" sz="1200" dirty="0">
                <a:latin typeface="맑은 고딕" panose="020B0503020000020004" pitchFamily="50" charset="-127"/>
              </a:rPr>
              <a:t>에서는 </a:t>
            </a:r>
            <a:r>
              <a:rPr lang="en-US" altLang="ko-KR" sz="1200" dirty="0">
                <a:latin typeface="맑은 고딕" panose="020B0503020000020004" pitchFamily="50" charset="-127"/>
              </a:rPr>
              <a:t>5 fold-cross </a:t>
            </a:r>
            <a:r>
              <a:rPr lang="en-US" altLang="ko-KR" sz="1200" dirty="0" err="1">
                <a:latin typeface="맑은 고딕" panose="020B0503020000020004" pitchFamily="50" charset="-127"/>
              </a:rPr>
              <a:t>validatio</a:t>
            </a:r>
            <a:r>
              <a:rPr lang="ko-KR" altLang="en-US" sz="1200" dirty="0" err="1">
                <a:latin typeface="맑은 고딕" panose="020B0503020000020004" pitchFamily="50" charset="-127"/>
              </a:rPr>
              <a:t>했을때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</a:rPr>
              <a:t>XGBoost</a:t>
            </a:r>
            <a:r>
              <a:rPr lang="ko-KR" altLang="en-US" sz="1200" dirty="0">
                <a:latin typeface="맑은 고딕" panose="020B0503020000020004" pitchFamily="50" charset="-127"/>
              </a:rPr>
              <a:t>가 가장 성능이 좋았다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</a:rPr>
              <a:t>real.distanc</a:t>
            </a:r>
            <a:r>
              <a:rPr lang="ko-KR" altLang="en-US" sz="1200" dirty="0">
                <a:latin typeface="맑은 고딕" panose="020B0503020000020004" pitchFamily="50" charset="-127"/>
              </a:rPr>
              <a:t>에서는 </a:t>
            </a:r>
            <a:r>
              <a:rPr lang="en-US" altLang="ko-KR" sz="1200" dirty="0" err="1">
                <a:latin typeface="맑은 고딕" panose="020B0503020000020004" pitchFamily="50" charset="-127"/>
              </a:rPr>
              <a:t>RandomForestRegressor</a:t>
            </a:r>
            <a:r>
              <a:rPr lang="ko-KR" altLang="en-US" sz="1200" dirty="0">
                <a:latin typeface="맑은 고딕" panose="020B0503020000020004" pitchFamily="50" charset="-127"/>
              </a:rPr>
              <a:t>모형이 가장 성능이 좋았다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</a:rPr>
              <a:t>해당 모형의 최적의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파라미터를</a:t>
            </a:r>
            <a:r>
              <a:rPr lang="ko-KR" altLang="en-US" sz="1200" dirty="0">
                <a:latin typeface="맑은 고딕" panose="020B0503020000020004" pitchFamily="50" charset="-127"/>
              </a:rPr>
              <a:t> 찾는 최적화 과정 진행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A836E-4C16-4C46-ACCD-447E8DC0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54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702" y="525309"/>
            <a:ext cx="6495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소개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Introduction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9408" y="1572834"/>
            <a:ext cx="4006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3A3838"/>
                </a:solidFill>
              </a:rPr>
              <a:t>코로나 장기화로 인한 비대면 사회</a:t>
            </a:r>
            <a:endParaRPr lang="en-US" altLang="ko-KR" sz="2000" b="1" dirty="0">
              <a:solidFill>
                <a:srgbClr val="3A3838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13000" y="4424555"/>
            <a:ext cx="6480000" cy="2160000"/>
            <a:chOff x="1717648" y="2346804"/>
            <a:chExt cx="6480000" cy="2160000"/>
          </a:xfrm>
        </p:grpSpPr>
        <p:sp>
          <p:nvSpPr>
            <p:cNvPr id="21" name="직사각형 20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04040"/>
                  </a:solidFill>
                </a:rPr>
                <a:t>코로나 유행의 장기화에 따른 </a:t>
              </a:r>
              <a:r>
                <a:rPr lang="en-US" altLang="ko-KR" sz="1000" dirty="0">
                  <a:solidFill>
                    <a:srgbClr val="404040"/>
                  </a:solidFill>
                </a:rPr>
                <a:t>‘</a:t>
              </a:r>
              <a:r>
                <a:rPr lang="ko-KR" altLang="en-US" sz="1000" dirty="0">
                  <a:solidFill>
                    <a:srgbClr val="404040"/>
                  </a:solidFill>
                </a:rPr>
                <a:t>사회적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거리두기</a:t>
              </a:r>
              <a:r>
                <a:rPr lang="en-US" altLang="ko-KR" sz="1000" dirty="0">
                  <a:solidFill>
                    <a:srgbClr val="404040"/>
                  </a:solidFill>
                </a:rPr>
                <a:t>’</a:t>
              </a:r>
              <a:r>
                <a:rPr lang="ko-KR" altLang="en-US" sz="1000" dirty="0">
                  <a:solidFill>
                    <a:srgbClr val="404040"/>
                  </a:solidFill>
                </a:rPr>
                <a:t>가 지속되면서 비대면 기술 중심 사회로 전환이 가속화 되고 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  <a:r>
                <a:rPr lang="ko-KR" altLang="en-US" sz="1000" dirty="0">
                  <a:solidFill>
                    <a:srgbClr val="404040"/>
                  </a:solidFill>
                </a:rPr>
                <a:t> 코로나로 인한 경제 침체에도 불구하고 비대면 경제활동에 적합한 특정 산업 분야는 여타의 분야와는 다르게 호황을 맞았다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 IT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기술을 기반으로 하는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핀테크와</a:t>
              </a:r>
              <a:r>
                <a:rPr lang="ko-KR" altLang="en-US" sz="1000" dirty="0">
                  <a:solidFill>
                    <a:srgbClr val="404040"/>
                  </a:solidFill>
                </a:rPr>
                <a:t>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이커머스</a:t>
              </a:r>
              <a:r>
                <a:rPr lang="ko-KR" altLang="en-US" sz="1000" dirty="0">
                  <a:solidFill>
                    <a:srgbClr val="404040"/>
                  </a:solidFill>
                </a:rPr>
                <a:t> 분야가 대표적이다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04040"/>
                  </a:solidFill>
                </a:rPr>
                <a:t>이번 프로젝트에서 주제로 선정한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는 브라질의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이커머스</a:t>
              </a:r>
              <a:r>
                <a:rPr lang="ko-KR" altLang="en-US" sz="1000" dirty="0">
                  <a:solidFill>
                    <a:srgbClr val="404040"/>
                  </a:solidFill>
                </a:rPr>
                <a:t> 플랫폼 기업으로 </a:t>
              </a:r>
              <a:r>
                <a:rPr lang="en-US" altLang="ko-KR" sz="1000" dirty="0">
                  <a:solidFill>
                    <a:srgbClr val="404040"/>
                  </a:solidFill>
                </a:rPr>
                <a:t>2021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</a:t>
              </a:r>
              <a:r>
                <a:rPr lang="en-US" altLang="ko-KR" sz="1000" dirty="0">
                  <a:solidFill>
                    <a:srgbClr val="404040"/>
                  </a:solidFill>
                </a:rPr>
                <a:t>, </a:t>
              </a:r>
              <a:r>
                <a:rPr lang="ko-KR" altLang="en-US" sz="1000" dirty="0">
                  <a:solidFill>
                    <a:srgbClr val="404040"/>
                  </a:solidFill>
                </a:rPr>
                <a:t>창립 </a:t>
              </a:r>
              <a:r>
                <a:rPr lang="en-US" altLang="ko-KR" sz="1000" dirty="0">
                  <a:solidFill>
                    <a:srgbClr val="404040"/>
                  </a:solidFill>
                </a:rPr>
                <a:t>10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 이내</a:t>
              </a:r>
              <a:r>
                <a:rPr lang="en-US" altLang="ko-KR" sz="1000" dirty="0">
                  <a:solidFill>
                    <a:srgbClr val="404040"/>
                  </a:solidFill>
                </a:rPr>
                <a:t>,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기업가치 </a:t>
              </a:r>
              <a:r>
                <a:rPr lang="en-US" altLang="ko-KR" sz="1000" dirty="0">
                  <a:solidFill>
                    <a:srgbClr val="404040"/>
                  </a:solidFill>
                </a:rPr>
                <a:t>1</a:t>
              </a:r>
              <a:r>
                <a:rPr lang="ko-KR" altLang="en-US" sz="1000" dirty="0">
                  <a:solidFill>
                    <a:srgbClr val="404040"/>
                  </a:solidFill>
                </a:rPr>
                <a:t>조원 이상의 비상장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스타트업을</a:t>
              </a:r>
              <a:r>
                <a:rPr lang="ko-KR" altLang="en-US" sz="1000" dirty="0">
                  <a:solidFill>
                    <a:srgbClr val="404040"/>
                  </a:solidFill>
                </a:rPr>
                <a:t> 의미하는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유니콘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기업이 되었다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17648" y="2269890"/>
            <a:ext cx="6480000" cy="2160000"/>
            <a:chOff x="1717648" y="2346804"/>
            <a:chExt cx="6480000" cy="2160000"/>
          </a:xfrm>
        </p:grpSpPr>
        <p:sp>
          <p:nvSpPr>
            <p:cNvPr id="24" name="직사각형 23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fontAlgn="base" latinLnBrk="0"/>
              <a:r>
                <a:rPr lang="en-US" altLang="ko-KR" sz="1400" dirty="0"/>
                <a:t>[</a:t>
              </a:r>
              <a:r>
                <a:rPr lang="ko-KR" altLang="en-US" sz="1400" dirty="0"/>
                <a:t>유통街와 ‘코로나 </a:t>
              </a:r>
              <a:r>
                <a:rPr lang="en-US" altLang="ko-KR" sz="1400" dirty="0"/>
                <a:t>2</a:t>
              </a:r>
              <a:r>
                <a:rPr lang="ko-KR" altLang="en-US" sz="1400" dirty="0"/>
                <a:t>년’</a:t>
              </a:r>
              <a:r>
                <a:rPr lang="en-US" altLang="ko-KR" sz="1400" dirty="0"/>
                <a:t>]③'</a:t>
              </a:r>
              <a:r>
                <a:rPr lang="ko-KR" altLang="en-US" sz="1400" dirty="0"/>
                <a:t>뜻밖의 호황</a:t>
              </a:r>
              <a:r>
                <a:rPr lang="en-US" altLang="ko-KR" sz="1400" dirty="0"/>
                <a:t>' </a:t>
              </a:r>
              <a:r>
                <a:rPr lang="ko-KR" altLang="en-US" sz="1400" dirty="0"/>
                <a:t>맞은 </a:t>
              </a:r>
              <a:r>
                <a:rPr lang="ko-KR" altLang="en-US" sz="1400" dirty="0" err="1"/>
                <a:t>이커머스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한 단계 더 도약하나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https://www.opinionnews.co.kr/news/articleView.html?idxno=58805</a:t>
              </a:r>
              <a:endParaRPr lang="en-US" altLang="ko-KR" dirty="0"/>
            </a:p>
            <a:p>
              <a:endParaRPr lang="en-US" altLang="ko-KR" sz="1400" dirty="0"/>
            </a:p>
            <a:p>
              <a:pPr fontAlgn="base" latinLnBrk="0"/>
              <a:r>
                <a:rPr lang="en-US" altLang="ko-KR" sz="1400" dirty="0"/>
                <a:t>[2021 </a:t>
              </a:r>
              <a:r>
                <a:rPr lang="ko-KR" altLang="en-US" sz="1400" dirty="0"/>
                <a:t>결산</a:t>
              </a:r>
              <a:r>
                <a:rPr lang="en-US" altLang="ko-KR" sz="1400" dirty="0"/>
                <a:t>-</a:t>
              </a:r>
              <a:r>
                <a:rPr lang="ko-KR" altLang="en-US" sz="1400" dirty="0" err="1"/>
                <a:t>이커머스</a:t>
              </a:r>
              <a:r>
                <a:rPr lang="en-US" altLang="ko-KR" sz="1400" dirty="0"/>
                <a:t>] </a:t>
              </a:r>
              <a:r>
                <a:rPr lang="ko-KR" altLang="en-US" sz="1400" dirty="0" err="1"/>
                <a:t>쿠팡</a:t>
              </a:r>
              <a:r>
                <a:rPr lang="ko-KR" altLang="en-US" sz="1400" dirty="0"/>
                <a:t> 대박 </a:t>
              </a:r>
              <a:r>
                <a:rPr lang="en-US" altLang="ko-KR" sz="1400" dirty="0"/>
                <a:t>IPO</a:t>
              </a:r>
              <a:r>
                <a:rPr lang="ko-KR" altLang="en-US" sz="1400" dirty="0"/>
                <a:t>에 앞다퉈 상장</a:t>
              </a:r>
              <a:r>
                <a:rPr lang="en-US" altLang="ko-KR" sz="1400" dirty="0"/>
                <a:t>·M&amp;A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  <a:hlinkClick r:id="rId2"/>
                </a:rPr>
                <a:t>https://biz.newdaily.co.kr/site/data/html/2021/12/29/2021122900158.html</a:t>
              </a:r>
              <a:endParaRPr lang="en-US" altLang="ko-KR" sz="900" u="sng" dirty="0">
                <a:solidFill>
                  <a:srgbClr val="FFC000"/>
                </a:solidFill>
              </a:endParaRPr>
            </a:p>
            <a:p>
              <a:pPr fontAlgn="base" latinLnBrk="0"/>
              <a:endParaRPr lang="en-US" altLang="ko-KR" sz="1400" dirty="0"/>
            </a:p>
            <a:p>
              <a:pPr latinLnBrk="0"/>
              <a:r>
                <a:rPr lang="en-US" altLang="ko-KR" sz="1400" dirty="0"/>
                <a:t>"</a:t>
              </a:r>
              <a:r>
                <a:rPr lang="ko-KR" altLang="en-US" sz="1400" dirty="0"/>
                <a:t>코로나</a:t>
              </a:r>
              <a:r>
                <a:rPr lang="en-US" altLang="ko-KR" sz="1400" dirty="0"/>
                <a:t>19 </a:t>
              </a:r>
              <a:r>
                <a:rPr lang="ko-KR" altLang="en-US" sz="1400" dirty="0"/>
                <a:t>기회 못 살렸다</a:t>
              </a:r>
              <a:r>
                <a:rPr lang="en-US" altLang="ko-KR" sz="1400" dirty="0"/>
                <a:t>"…</a:t>
              </a:r>
              <a:r>
                <a:rPr lang="ko-KR" altLang="en-US" sz="1400" dirty="0"/>
                <a:t>글로벌 순위 하락한 韓 </a:t>
              </a:r>
              <a:r>
                <a:rPr lang="ko-KR" altLang="en-US" sz="1400" dirty="0" err="1"/>
                <a:t>유니콘</a:t>
              </a:r>
              <a:endParaRPr lang="en-US" altLang="ko-KR" sz="1400" dirty="0"/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https://www.hankyung.com/economy/article/2021122803537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1C6471-24D8-48D2-8E59-7FDE2A0E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4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76432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모형 최적화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31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Model Optimization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3000" y="1985687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379DA0-7C10-4387-AA1A-0C22B94E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72" y="2223755"/>
            <a:ext cx="3911599" cy="12052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4337AA-1F42-4458-A2FD-C002FA2E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71" y="3649976"/>
            <a:ext cx="3911599" cy="240098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81141" y="1985687"/>
            <a:ext cx="3071859" cy="432991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85A97-0185-480C-A1E1-865C0CC340EB}"/>
              </a:ext>
            </a:extLst>
          </p:cNvPr>
          <p:cNvSpPr txBox="1"/>
          <p:nvPr/>
        </p:nvSpPr>
        <p:spPr>
          <a:xfrm>
            <a:off x="5481140" y="2580982"/>
            <a:ext cx="30718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모형의 최적화된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추천해줌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추천해준 파라미터를 기반으로 근사값 설정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반복문을 활용해 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성능 개선은 이루어 지지 않음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N_estimator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커질 수록 성능 향상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Max_features_list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감소할수록 성능 향상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Max_leaf_list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커질 수록 성능 향상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4BA6CE-525D-4FB9-ADFB-7A979DA44F52}"/>
              </a:ext>
            </a:extLst>
          </p:cNvPr>
          <p:cNvSpPr/>
          <p:nvPr/>
        </p:nvSpPr>
        <p:spPr>
          <a:xfrm>
            <a:off x="1354968" y="1459120"/>
            <a:ext cx="3447768" cy="4523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2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4AD2F-A09D-473F-B7E0-7CA903BE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58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3.3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76432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 err="1">
                <a:solidFill>
                  <a:schemeClr val="accent4"/>
                </a:solidFill>
                <a:latin typeface="+mj-ea"/>
                <a:ea typeface="+mj-ea"/>
              </a:rPr>
              <a:t>모형별</a:t>
            </a:r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 평가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Evaluation by Model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9BE153-1980-4DA8-B211-ACCACF0C408C}"/>
              </a:ext>
            </a:extLst>
          </p:cNvPr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635D35-0948-4846-AD76-30C9607B52AA}"/>
              </a:ext>
            </a:extLst>
          </p:cNvPr>
          <p:cNvSpPr/>
          <p:nvPr/>
        </p:nvSpPr>
        <p:spPr>
          <a:xfrm>
            <a:off x="5812697" y="2151272"/>
            <a:ext cx="2554359" cy="219212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7F7A06-4E7E-4D54-B871-561BE95255C0}"/>
              </a:ext>
            </a:extLst>
          </p:cNvPr>
          <p:cNvSpPr/>
          <p:nvPr/>
        </p:nvSpPr>
        <p:spPr>
          <a:xfrm>
            <a:off x="4664289" y="3050703"/>
            <a:ext cx="562136" cy="9848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fontAlgn="ctr"/>
            <a:r>
              <a:rPr lang="ja-JP" altLang="en-US" sz="1400" b="0" i="0" u="none" strike="noStrike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・・・</a:t>
            </a:r>
            <a:endParaRPr lang="en-US" altLang="ko-KR" sz="1400" b="0" i="0" u="none" strike="noStrike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C565109-B9BD-4D6A-87A7-7184151AEACF}"/>
              </a:ext>
            </a:extLst>
          </p:cNvPr>
          <p:cNvGraphicFramePr>
            <a:graphicFrameLocks noGrp="1"/>
          </p:cNvGraphicFramePr>
          <p:nvPr/>
        </p:nvGraphicFramePr>
        <p:xfrm>
          <a:off x="1421713" y="2058748"/>
          <a:ext cx="4264885" cy="415155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260080">
                  <a:extLst>
                    <a:ext uri="{9D8B030D-6E8A-4147-A177-3AD203B41FA5}">
                      <a16:colId xmlns:a16="http://schemas.microsoft.com/office/drawing/2014/main" val="3930137912"/>
                    </a:ext>
                  </a:extLst>
                </a:gridCol>
                <a:gridCol w="633768">
                  <a:extLst>
                    <a:ext uri="{9D8B030D-6E8A-4147-A177-3AD203B41FA5}">
                      <a16:colId xmlns:a16="http://schemas.microsoft.com/office/drawing/2014/main" val="3745994468"/>
                    </a:ext>
                  </a:extLst>
                </a:gridCol>
                <a:gridCol w="685960">
                  <a:extLst>
                    <a:ext uri="{9D8B030D-6E8A-4147-A177-3AD203B41FA5}">
                      <a16:colId xmlns:a16="http://schemas.microsoft.com/office/drawing/2014/main" val="2327089276"/>
                    </a:ext>
                  </a:extLst>
                </a:gridCol>
                <a:gridCol w="797802">
                  <a:extLst>
                    <a:ext uri="{9D8B030D-6E8A-4147-A177-3AD203B41FA5}">
                      <a16:colId xmlns:a16="http://schemas.microsoft.com/office/drawing/2014/main" val="3332120726"/>
                    </a:ext>
                  </a:extLst>
                </a:gridCol>
                <a:gridCol w="462278">
                  <a:extLst>
                    <a:ext uri="{9D8B030D-6E8A-4147-A177-3AD203B41FA5}">
                      <a16:colId xmlns:a16="http://schemas.microsoft.com/office/drawing/2014/main" val="4138136376"/>
                    </a:ext>
                  </a:extLst>
                </a:gridCol>
                <a:gridCol w="424997">
                  <a:extLst>
                    <a:ext uri="{9D8B030D-6E8A-4147-A177-3AD203B41FA5}">
                      <a16:colId xmlns:a16="http://schemas.microsoft.com/office/drawing/2014/main" val="125663139"/>
                    </a:ext>
                  </a:extLst>
                </a:gridCol>
              </a:tblGrid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n_estimator_list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max_features_list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max_leaf_nodes_list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Test_RMSE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Target_R2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261425978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7.5027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810284892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7.5064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406945940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7.4773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967009534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7.4736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0.3348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515866197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0.3356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940720002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0.3356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406615103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7.4897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0.3366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70724303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7.4882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0.3367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650031586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7.4856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0.3376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021409068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7.4787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0.3389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692882430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7.4984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803668799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7.4646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0.3405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282856701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7.492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39803087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0.3409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552880481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7.4731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960773053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4081882347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7.4695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207380622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389534992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7.4416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565791229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7.4621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4288603034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7.479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88932748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691217439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7.4479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0.3449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22307346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1170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7.4598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0.3453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007231662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7.4355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0.3463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933677276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0.3466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763085395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0.3484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1788195531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XGB(</a:t>
                      </a:r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파생변수추가전</a:t>
                      </a:r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8.1261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0.3037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534774838"/>
                  </a:ext>
                </a:extLst>
              </a:tr>
              <a:tr h="129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XGB(</a:t>
                      </a:r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파생변수추가후</a:t>
                      </a:r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7.9869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0.3481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253760471"/>
                  </a:ext>
                </a:extLst>
              </a:tr>
              <a:tr h="2594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RandomForestRegressor</a:t>
                      </a:r>
                      <a:b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geopy.distance</a:t>
                      </a: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-&gt;</a:t>
                      </a:r>
                      <a:r>
                        <a:rPr lang="en-US" sz="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real.distance</a:t>
                      </a:r>
                      <a:r>
                        <a:rPr 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7.2438</a:t>
                      </a:r>
                      <a:endParaRPr lang="en-US" altLang="ko-KR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0.383</a:t>
                      </a:r>
                      <a:endParaRPr lang="en-US" altLang="ko-KR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74" marR="4474" marT="4474" marB="0" anchor="ctr"/>
                </a:tc>
                <a:extLst>
                  <a:ext uri="{0D108BD9-81ED-4DB2-BD59-A6C34878D82A}">
                    <a16:rowId xmlns:a16="http://schemas.microsoft.com/office/drawing/2014/main" val="3367604465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C5F47A-3D98-4CD5-90EB-21F83D7EDBCB}"/>
              </a:ext>
            </a:extLst>
          </p:cNvPr>
          <p:cNvSpPr/>
          <p:nvPr/>
        </p:nvSpPr>
        <p:spPr>
          <a:xfrm>
            <a:off x="1389720" y="5918447"/>
            <a:ext cx="4327358" cy="3070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753343" y="1993900"/>
            <a:ext cx="2801625" cy="3495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47E7E-85F4-4971-B999-EA026178CAEA}"/>
              </a:ext>
            </a:extLst>
          </p:cNvPr>
          <p:cNvSpPr txBox="1"/>
          <p:nvPr/>
        </p:nvSpPr>
        <p:spPr>
          <a:xfrm>
            <a:off x="5797106" y="2002446"/>
            <a:ext cx="2653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데이터 셋마다 최적의 성능의 모델의 평가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회귀모형이기 때문에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RMSE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geopy.distance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아닌 크롤링한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real.distance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반영한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RandomForestRegressor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설정이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튜닝한 모형보다 좋은 예측력을 보임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모형을 적용하여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값을 입력 받아 배송기간 예측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EFC6436-B113-4D08-9C81-489495572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25851"/>
              </p:ext>
            </p:extLst>
          </p:nvPr>
        </p:nvGraphicFramePr>
        <p:xfrm>
          <a:off x="5976637" y="5654797"/>
          <a:ext cx="2280758" cy="441960"/>
        </p:xfrm>
        <a:graphic>
          <a:graphicData uri="http://schemas.openxmlformats.org/drawingml/2006/table">
            <a:tbl>
              <a:tblPr/>
              <a:tblGrid>
                <a:gridCol w="1627953">
                  <a:extLst>
                    <a:ext uri="{9D8B030D-6E8A-4147-A177-3AD203B41FA5}">
                      <a16:colId xmlns:a16="http://schemas.microsoft.com/office/drawing/2014/main" val="2176599541"/>
                    </a:ext>
                  </a:extLst>
                </a:gridCol>
                <a:gridCol w="652805">
                  <a:extLst>
                    <a:ext uri="{9D8B030D-6E8A-4147-A177-3AD203B41FA5}">
                      <a16:colId xmlns:a16="http://schemas.microsoft.com/office/drawing/2014/main" val="2698764542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최솟값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7.2438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83151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최대값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501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E64123-FB03-49F9-AEB4-951BA3553FD1}"/>
              </a:ext>
            </a:extLst>
          </p:cNvPr>
          <p:cNvSpPr/>
          <p:nvPr/>
        </p:nvSpPr>
        <p:spPr>
          <a:xfrm>
            <a:off x="5874510" y="5567523"/>
            <a:ext cx="2492546" cy="6078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899D5C-7F84-4F5E-823F-F2268480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98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152841" y="3437593"/>
            <a:ext cx="12237081" cy="68580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6595093" y="1060030"/>
            <a:ext cx="2970969" cy="3002787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0714" y="2439588"/>
            <a:ext cx="4214625" cy="1723513"/>
            <a:chOff x="527769" y="1728426"/>
            <a:chExt cx="5187231" cy="2121247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225716" cy="790750"/>
              <a:chOff x="471977" y="2691080"/>
              <a:chExt cx="3225716" cy="7907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2465369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Conclusion</a:t>
                </a:r>
                <a:endParaRPr lang="ko-KR" altLang="en-US" sz="3575" b="1" spc="-122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5" y="2691080"/>
                <a:ext cx="2465368" cy="790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75" b="1" spc="-122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Conclusion</a:t>
                </a:r>
                <a:endParaRPr lang="ko-KR" altLang="en-US" sz="3575" b="1" spc="-122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719562" cy="13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spc="-122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4.</a:t>
              </a:r>
              <a:endParaRPr lang="ko-KR" altLang="en-US" sz="6500" b="1" spc="-122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71CFEF-E04B-48A8-AB1B-6AACDC64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748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시현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Demonstration</a:t>
            </a:r>
          </a:p>
        </p:txBody>
      </p:sp>
      <p:pic>
        <p:nvPicPr>
          <p:cNvPr id="3" name="KakaoTalk_20211231_1007341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000" y="1453187"/>
            <a:ext cx="9492000" cy="50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D07B2B-D2A0-43FF-8C84-E99277D7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7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시현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Demonstration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308808-350E-496F-97B3-6BC3BE0724F8}"/>
              </a:ext>
            </a:extLst>
          </p:cNvPr>
          <p:cNvGraphicFramePr>
            <a:graphicFrameLocks noGrp="1"/>
          </p:cNvGraphicFramePr>
          <p:nvPr/>
        </p:nvGraphicFramePr>
        <p:xfrm>
          <a:off x="2082800" y="3274936"/>
          <a:ext cx="2870200" cy="176784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65961660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1765164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835333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61016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596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13501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PRODUCT_WEIGHT_G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상품무게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18889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PRODUCT_VOLUME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상품부피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6875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9357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FREIGHT_VALUE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4788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9BB06A2-3046-4555-B059-81696291C76A}"/>
              </a:ext>
            </a:extLst>
          </p:cNvPr>
          <p:cNvGraphicFramePr>
            <a:graphicFrameLocks noGrp="1"/>
          </p:cNvGraphicFramePr>
          <p:nvPr/>
        </p:nvGraphicFramePr>
        <p:xfrm>
          <a:off x="5451859" y="3274936"/>
          <a:ext cx="2019300" cy="110490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415736755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390404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168374746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7442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SELLER_ID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368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123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31058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021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D480D25-9F5D-4738-BD13-D8FCBCECF2D3}"/>
              </a:ext>
            </a:extLst>
          </p:cNvPr>
          <p:cNvSpPr txBox="1"/>
          <p:nvPr/>
        </p:nvSpPr>
        <p:spPr>
          <a:xfrm>
            <a:off x="2086538" y="2905604"/>
            <a:ext cx="2745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OLIST_PRODUCTS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19EA2-8D19-4313-9B19-9D3F91B3920A}"/>
              </a:ext>
            </a:extLst>
          </p:cNvPr>
          <p:cNvSpPr txBox="1"/>
          <p:nvPr/>
        </p:nvSpPr>
        <p:spPr>
          <a:xfrm>
            <a:off x="5441773" y="2905604"/>
            <a:ext cx="2745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OLIST_SELLERS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595AD4-E49D-4408-90F2-46FA14718FAF}"/>
              </a:ext>
            </a:extLst>
          </p:cNvPr>
          <p:cNvSpPr txBox="1"/>
          <p:nvPr/>
        </p:nvSpPr>
        <p:spPr>
          <a:xfrm>
            <a:off x="1503832" y="2095796"/>
            <a:ext cx="2960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테이블정의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1FED5-4389-4F48-B1EB-834C1A82AE07}"/>
              </a:ext>
            </a:extLst>
          </p:cNvPr>
          <p:cNvSpPr txBox="1"/>
          <p:nvPr/>
        </p:nvSpPr>
        <p:spPr>
          <a:xfrm>
            <a:off x="5231497" y="4933834"/>
            <a:ext cx="3002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선택한 상품의 정보와 판매자 정보를 저장하기 위한 </a:t>
            </a:r>
            <a:r>
              <a:rPr lang="en-US" altLang="ko-KR" dirty="0">
                <a:solidFill>
                  <a:schemeClr val="bg1"/>
                </a:solidFill>
              </a:rPr>
              <a:t>DB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AB12D1-F30D-4A19-8EC3-FDE934F62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91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시현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Demonstration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595AD4-E49D-4408-90F2-46FA14718FAF}"/>
              </a:ext>
            </a:extLst>
          </p:cNvPr>
          <p:cNvSpPr txBox="1"/>
          <p:nvPr/>
        </p:nvSpPr>
        <p:spPr>
          <a:xfrm>
            <a:off x="1503832" y="1409196"/>
            <a:ext cx="2960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화면의 값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3DA89B-1FA2-4239-B166-FB4FD2FBA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0" t="21671" r="13678" b="6963"/>
          <a:stretch/>
        </p:blipFill>
        <p:spPr>
          <a:xfrm>
            <a:off x="1503832" y="2170565"/>
            <a:ext cx="4691368" cy="25538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0CF5DF-1343-48C1-B304-272D12632344}"/>
              </a:ext>
            </a:extLst>
          </p:cNvPr>
          <p:cNvSpPr txBox="1"/>
          <p:nvPr/>
        </p:nvSpPr>
        <p:spPr>
          <a:xfrm>
            <a:off x="1517279" y="5016512"/>
            <a:ext cx="57891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chemeClr val="bg1"/>
                </a:solidFill>
                <a:effectLst/>
                <a:latin typeface="+mn-ea"/>
              </a:rPr>
              <a:t>구글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+mn-ea"/>
              </a:rPr>
              <a:t>API</a:t>
            </a:r>
            <a:r>
              <a:rPr lang="ko-KR" altLang="en-US" b="0" dirty="0">
                <a:solidFill>
                  <a:schemeClr val="bg1"/>
                </a:solidFill>
                <a:effectLst/>
                <a:latin typeface="+mn-ea"/>
              </a:rPr>
              <a:t>키를 발급받아 주소를 위도 경도로 받음</a:t>
            </a:r>
            <a:endParaRPr lang="en-US" altLang="ko-KR" b="0" dirty="0">
              <a:solidFill>
                <a:schemeClr val="bg1"/>
              </a:solidFill>
              <a:effectLst/>
              <a:latin typeface="+mn-ea"/>
            </a:endParaRPr>
          </a:p>
          <a:p>
            <a:r>
              <a:rPr lang="en-US" altLang="ko-KR" b="0" dirty="0">
                <a:solidFill>
                  <a:schemeClr val="bg1"/>
                </a:solidFill>
                <a:effectLst/>
                <a:latin typeface="+mn-ea"/>
              </a:rPr>
              <a:t>"https://maps.googleapis.com/maps/</a:t>
            </a:r>
            <a:r>
              <a:rPr lang="en-US" altLang="ko-KR" b="0" dirty="0" err="1">
                <a:solidFill>
                  <a:schemeClr val="bg1"/>
                </a:solidFill>
                <a:effectLst/>
                <a:latin typeface="+mn-ea"/>
              </a:rPr>
              <a:t>api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+mn-ea"/>
              </a:rPr>
              <a:t>/</a:t>
            </a:r>
            <a:r>
              <a:rPr lang="en-US" altLang="ko-KR" b="0" dirty="0" err="1">
                <a:solidFill>
                  <a:schemeClr val="bg1"/>
                </a:solidFill>
                <a:effectLst/>
                <a:latin typeface="+mn-ea"/>
              </a:rPr>
              <a:t>js?key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+mn-ea"/>
              </a:rPr>
              <a:t>=</a:t>
            </a:r>
            <a:r>
              <a:rPr lang="ko-KR" altLang="en-US" b="0" dirty="0" err="1">
                <a:solidFill>
                  <a:schemeClr val="bg1"/>
                </a:solidFill>
                <a:effectLst/>
                <a:latin typeface="+mn-ea"/>
              </a:rPr>
              <a:t>키값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+mn-ea"/>
              </a:rPr>
              <a:t>&amp;libraries=</a:t>
            </a:r>
            <a:r>
              <a:rPr lang="en-US" altLang="ko-KR" b="0" dirty="0" err="1">
                <a:solidFill>
                  <a:schemeClr val="bg1"/>
                </a:solidFill>
                <a:effectLst/>
                <a:latin typeface="+mn-ea"/>
              </a:rPr>
              <a:t>places&amp;callback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+mn-ea"/>
              </a:rPr>
              <a:t>=</a:t>
            </a:r>
            <a:r>
              <a:rPr lang="en-US" altLang="ko-KR" b="0" dirty="0" err="1">
                <a:solidFill>
                  <a:schemeClr val="bg1"/>
                </a:solidFill>
                <a:effectLst/>
                <a:latin typeface="+mn-ea"/>
              </a:rPr>
              <a:t>initAutocomplete</a:t>
            </a:r>
            <a:r>
              <a:rPr lang="en-US" altLang="ko-KR" b="0" dirty="0">
                <a:solidFill>
                  <a:schemeClr val="bg1"/>
                </a:solidFill>
                <a:effectLst/>
                <a:latin typeface="+mn-ea"/>
              </a:rPr>
              <a:t>"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F4E95B-8239-4AB0-BC34-3ACA3670EF90}"/>
              </a:ext>
            </a:extLst>
          </p:cNvPr>
          <p:cNvSpPr/>
          <p:nvPr/>
        </p:nvSpPr>
        <p:spPr>
          <a:xfrm>
            <a:off x="4096871" y="2671482"/>
            <a:ext cx="1909482" cy="618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45D972-D042-4DC1-9AAD-2E133ECE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614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시현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Demonstration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595AD4-E49D-4408-90F2-46FA14718FAF}"/>
              </a:ext>
            </a:extLst>
          </p:cNvPr>
          <p:cNvSpPr txBox="1"/>
          <p:nvPr/>
        </p:nvSpPr>
        <p:spPr>
          <a:xfrm>
            <a:off x="1503832" y="1384489"/>
            <a:ext cx="2960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/>
              <a:t>웹처리</a:t>
            </a:r>
            <a:r>
              <a:rPr lang="ko-KR" altLang="en-US" sz="2800" dirty="0"/>
              <a:t> 순서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5BE42F-1068-4ABF-8F8F-89D6CE26C13F}"/>
              </a:ext>
            </a:extLst>
          </p:cNvPr>
          <p:cNvSpPr/>
          <p:nvPr/>
        </p:nvSpPr>
        <p:spPr>
          <a:xfrm>
            <a:off x="1503434" y="2293117"/>
            <a:ext cx="2648188" cy="905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</a:p>
          <a:p>
            <a:pPr algn="ctr"/>
            <a:r>
              <a:rPr lang="ko-KR" altLang="en-US" dirty="0"/>
              <a:t>웹에서 </a:t>
            </a:r>
            <a:r>
              <a:rPr lang="ko-KR" altLang="en-US" dirty="0" err="1"/>
              <a:t>입력받은</a:t>
            </a:r>
            <a:r>
              <a:rPr lang="ko-KR" altLang="en-US" dirty="0"/>
              <a:t> 고객의 위도 경도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3E2B7-7EA9-4C88-A650-74555E4F9D27}"/>
              </a:ext>
            </a:extLst>
          </p:cNvPr>
          <p:cNvSpPr/>
          <p:nvPr/>
        </p:nvSpPr>
        <p:spPr>
          <a:xfrm>
            <a:off x="4365813" y="2293116"/>
            <a:ext cx="2648188" cy="905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(DB)</a:t>
            </a:r>
            <a:br>
              <a:rPr lang="en-US" altLang="ko-KR" dirty="0"/>
            </a:br>
            <a:r>
              <a:rPr lang="ko-KR" altLang="en-US" dirty="0"/>
              <a:t>제품</a:t>
            </a:r>
            <a:r>
              <a:rPr lang="en-US" altLang="ko-KR" dirty="0"/>
              <a:t>ID</a:t>
            </a:r>
            <a:r>
              <a:rPr lang="ko-KR" altLang="en-US" dirty="0"/>
              <a:t>를 통해 판매자의</a:t>
            </a:r>
            <a:endParaRPr lang="en-US" altLang="ko-KR" dirty="0"/>
          </a:p>
          <a:p>
            <a:pPr algn="ctr"/>
            <a:r>
              <a:rPr lang="ko-KR" altLang="en-US" dirty="0"/>
              <a:t>위도 경도를 취득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08C8668C-B7FA-44CE-BA72-81AE46BACE34}"/>
              </a:ext>
            </a:extLst>
          </p:cNvPr>
          <p:cNvCxnSpPr>
            <a:cxnSpLocks/>
            <a:stCxn id="3" idx="2"/>
            <a:endCxn id="21" idx="2"/>
          </p:cNvCxnSpPr>
          <p:nvPr/>
        </p:nvCxnSpPr>
        <p:spPr>
          <a:xfrm rot="5400000" flipH="1" flipV="1">
            <a:off x="4258716" y="1767362"/>
            <a:ext cx="1" cy="2862379"/>
          </a:xfrm>
          <a:prstGeom prst="bentConnector3">
            <a:avLst>
              <a:gd name="adj1" fmla="val -22860000000"/>
            </a:avLst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E9DC6A-43B5-4999-835A-E769145CD8F5}"/>
              </a:ext>
            </a:extLst>
          </p:cNvPr>
          <p:cNvSpPr/>
          <p:nvPr/>
        </p:nvSpPr>
        <p:spPr>
          <a:xfrm>
            <a:off x="2867868" y="3552816"/>
            <a:ext cx="2648188" cy="5511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구글 </a:t>
            </a:r>
            <a:r>
              <a:rPr lang="en-US" altLang="ko-KR" dirty="0"/>
              <a:t>API</a:t>
            </a:r>
            <a:r>
              <a:rPr lang="ko-KR" altLang="en-US" dirty="0"/>
              <a:t>로 </a:t>
            </a:r>
            <a:endParaRPr lang="en-US" altLang="ko-KR" dirty="0"/>
          </a:p>
          <a:p>
            <a:pPr algn="ctr"/>
            <a:r>
              <a:rPr lang="ko-KR" altLang="en-US" dirty="0"/>
              <a:t>둘의 실거리를 취득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EA0013-2257-4061-BD09-20432AD9C131}"/>
              </a:ext>
            </a:extLst>
          </p:cNvPr>
          <p:cNvSpPr/>
          <p:nvPr/>
        </p:nvSpPr>
        <p:spPr>
          <a:xfrm>
            <a:off x="5820701" y="3500802"/>
            <a:ext cx="2648188" cy="9054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(DB)</a:t>
            </a:r>
            <a:br>
              <a:rPr lang="en-US" altLang="ko-KR" dirty="0"/>
            </a:br>
            <a:r>
              <a:rPr lang="ko-KR" altLang="en-US" dirty="0"/>
              <a:t>제품</a:t>
            </a:r>
            <a:r>
              <a:rPr lang="en-US" altLang="ko-KR" dirty="0"/>
              <a:t>ID</a:t>
            </a:r>
            <a:r>
              <a:rPr lang="ko-KR" altLang="en-US" dirty="0"/>
              <a:t>를 통해 판매 물건의 정보를 취득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CBC2157-695A-46DE-82F1-A32D8DA84AFA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5517252" y="2778694"/>
            <a:ext cx="302252" cy="2952833"/>
          </a:xfrm>
          <a:prstGeom prst="bentConnector3">
            <a:avLst>
              <a:gd name="adj1" fmla="val 175632"/>
            </a:avLst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55900A-4EE1-495D-B929-6EAB390D097B}"/>
              </a:ext>
            </a:extLst>
          </p:cNvPr>
          <p:cNvSpPr/>
          <p:nvPr/>
        </p:nvSpPr>
        <p:spPr>
          <a:xfrm>
            <a:off x="4365813" y="4666236"/>
            <a:ext cx="2648188" cy="6863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머신러닝</a:t>
            </a:r>
            <a:r>
              <a:rPr lang="ko-KR" altLang="en-US" dirty="0"/>
              <a:t> 모델 </a:t>
            </a:r>
            <a:endParaRPr lang="en-US" altLang="ko-KR" dirty="0"/>
          </a:p>
          <a:p>
            <a:pPr algn="ctr"/>
            <a:r>
              <a:rPr lang="ko-KR" altLang="en-US" dirty="0"/>
              <a:t>피클에 입력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F7AD6C-66D3-4805-B9B0-202D8F292AA1}"/>
              </a:ext>
            </a:extLst>
          </p:cNvPr>
          <p:cNvSpPr/>
          <p:nvPr/>
        </p:nvSpPr>
        <p:spPr>
          <a:xfrm>
            <a:off x="4365813" y="5497171"/>
            <a:ext cx="2648188" cy="4060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결과값 출력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3A95DB-0C57-474C-852F-12707B8631D4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5689906" y="5352598"/>
            <a:ext cx="1" cy="144573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8A90216-2D73-47FA-8757-C67A5619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58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778546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Conclusion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06550" y="2820028"/>
            <a:ext cx="6717644" cy="2774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Olist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 데이터에 관한 기존 분석 자료의 단순 직선 거리데이터를 크롤링한 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운행거리 데이터로 대체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결과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R-square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 </a:t>
            </a:r>
            <a:r>
              <a:rPr lang="ko-KR" altLang="en-US" sz="1400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성능이 약 </a:t>
            </a:r>
            <a:r>
              <a:rPr lang="en-US" altLang="ko-KR" sz="20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12% 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되었다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데이터에 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거주 지역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‘, ＇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 거주 지역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’, ‘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부피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’, ‘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운행거리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‘, ‘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r>
              <a:rPr lang="en-US" altLang="ko-KR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변수를 추가하여 </a:t>
            </a:r>
            <a:r>
              <a:rPr lang="ko-KR" altLang="en-US" sz="1400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4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성능이 개선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것으로 보아 해당 변수들이 추후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이커머스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기업들의 서비스 개선에 도움이 될 것으로 예상된다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143BD1-6B5C-4BFA-9002-1777EDA0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711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4.3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372427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개선사항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04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For improving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4968" y="1993900"/>
            <a:ext cx="7200000" cy="43299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84117" y="2888796"/>
            <a:ext cx="61548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형상관리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폴더를 자세하게 정리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분할할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출력되는 파일이 </a:t>
            </a: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어떤 내용을 포함하고 있는지 명확히 </a:t>
            </a:r>
            <a:endParaRPr lang="en-US" altLang="ko-KR" b="1" dirty="0">
              <a:solidFill>
                <a:srgbClr val="FFFF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  <a:latin typeface="+mj-ea"/>
                <a:ea typeface="+mj-ea"/>
              </a:rPr>
              <a:t>     </a:t>
            </a: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기재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할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데이터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EDA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과정에서 나오는 다량의 </a:t>
            </a: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정보들을 미리 정리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해 놓을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프로젝트 </a:t>
            </a:r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개발환경을 통합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할 필요가 있다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398E60-6171-45A4-B3E8-AA3CF555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678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638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" name="직사각형 3"/>
          <p:cNvSpPr/>
          <p:nvPr/>
        </p:nvSpPr>
        <p:spPr>
          <a:xfrm>
            <a:off x="-953795" y="0"/>
            <a:ext cx="12237081" cy="6858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18" name="TextBox 17"/>
          <p:cNvSpPr txBox="1"/>
          <p:nvPr/>
        </p:nvSpPr>
        <p:spPr>
          <a:xfrm>
            <a:off x="3848178" y="2882696"/>
            <a:ext cx="203164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b="1" spc="-122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Q &amp; A</a:t>
            </a:r>
            <a:endParaRPr lang="ko-KR" altLang="en-US" sz="6500" b="1" spc="-122" dirty="0">
              <a:solidFill>
                <a:schemeClr val="bg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57F490-270A-4B35-9CA2-C21808D9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0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702" y="525309"/>
            <a:ext cx="6495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1.1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06127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프로젝트 소개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Introduction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17648" y="2269890"/>
            <a:ext cx="6480000" cy="2160000"/>
            <a:chOff x="1717648" y="2346804"/>
            <a:chExt cx="6480000" cy="2160000"/>
          </a:xfrm>
        </p:grpSpPr>
        <p:sp>
          <p:nvSpPr>
            <p:cNvPr id="17" name="직사각형 16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3A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1600" dirty="0">
                  <a:solidFill>
                    <a:srgbClr val="FFFFFF"/>
                  </a:solidFill>
                </a:rPr>
                <a:t>New Braz</a:t>
              </a:r>
              <a:r>
                <a:rPr lang="en-US" altLang="ko-KR" sz="1600" dirty="0"/>
                <a:t>ilian Unicorn: </a:t>
              </a:r>
              <a:r>
                <a:rPr lang="en-US" altLang="ko-KR" sz="1600" dirty="0" err="1"/>
                <a:t>Olist</a:t>
              </a:r>
              <a:r>
                <a:rPr lang="en-US" altLang="ko-KR" sz="1600" dirty="0"/>
                <a:t> Joins The Club With A Valuation of US$1.5 billion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https://contxto.com/en/brazil/new-brazilian-unicorn-olist-joins-the-club-with-a-valuation-of-us1-5-billion/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sz="1600" dirty="0" err="1"/>
                <a:t>Olist</a:t>
              </a:r>
              <a:r>
                <a:rPr lang="en-US" altLang="ko-KR" sz="1600" dirty="0"/>
                <a:t> Acquired </a:t>
              </a:r>
              <a:r>
                <a:rPr lang="en-US" altLang="ko-KR" sz="1600" dirty="0" err="1"/>
                <a:t>Pax</a:t>
              </a:r>
              <a:r>
                <a:rPr lang="en-US" altLang="ko-KR" sz="1600" dirty="0"/>
                <a:t>, specialized in logistics</a:t>
              </a:r>
            </a:p>
            <a:p>
              <a:r>
                <a:rPr lang="en-US" altLang="ko-KR" sz="900" u="sng" dirty="0">
                  <a:solidFill>
                    <a:srgbClr val="FFC000"/>
                  </a:solidFill>
                </a:rPr>
                <a:t>https://olist.com/pt-br/sobre-nos/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723698" y="1581380"/>
            <a:ext cx="5489003" cy="503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404040"/>
                </a:solidFill>
              </a:rPr>
              <a:t>브라질 </a:t>
            </a:r>
            <a:r>
              <a:rPr lang="en-US" altLang="ko-KR" sz="2000" b="1" dirty="0">
                <a:solidFill>
                  <a:srgbClr val="404040"/>
                </a:solidFill>
              </a:rPr>
              <a:t>e-commerce platform</a:t>
            </a:r>
            <a:r>
              <a:rPr lang="ko-KR" altLang="en-US" sz="2000" b="1" dirty="0">
                <a:solidFill>
                  <a:srgbClr val="404040"/>
                </a:solidFill>
              </a:rPr>
              <a:t>시장의 </a:t>
            </a:r>
            <a:r>
              <a:rPr lang="ko-KR" altLang="en-US" sz="2000" b="1" dirty="0" err="1">
                <a:solidFill>
                  <a:srgbClr val="404040"/>
                </a:solidFill>
              </a:rPr>
              <a:t>유니콘</a:t>
            </a:r>
            <a:r>
              <a:rPr lang="ko-KR" altLang="en-US" sz="2000" b="1" dirty="0">
                <a:solidFill>
                  <a:srgbClr val="404040"/>
                </a:solidFill>
              </a:rPr>
              <a:t> 기업</a:t>
            </a:r>
            <a:endParaRPr lang="en-US" altLang="ko-KR" sz="2000" b="1" dirty="0">
              <a:solidFill>
                <a:srgbClr val="40404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1996" y="1257430"/>
            <a:ext cx="1091004" cy="920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err="1">
                <a:solidFill>
                  <a:srgbClr val="0C29D0"/>
                </a:solidFill>
              </a:rPr>
              <a:t>olist</a:t>
            </a:r>
            <a:endParaRPr lang="ko-KR" altLang="en-US" sz="4000" b="1" dirty="0">
              <a:solidFill>
                <a:srgbClr val="0C29D0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13000" y="4429890"/>
            <a:ext cx="6480000" cy="2160000"/>
            <a:chOff x="1717648" y="2346804"/>
            <a:chExt cx="6480000" cy="2160000"/>
          </a:xfrm>
        </p:grpSpPr>
        <p:sp>
          <p:nvSpPr>
            <p:cNvPr id="21" name="직사각형 20"/>
            <p:cNvSpPr/>
            <p:nvPr/>
          </p:nvSpPr>
          <p:spPr>
            <a:xfrm>
              <a:off x="1717648" y="2346804"/>
              <a:ext cx="6480000" cy="2160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96524" y="2346804"/>
              <a:ext cx="57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>
              <a:defPPr>
                <a:defRPr lang="ko-KR"/>
              </a:defPPr>
              <a:lvl1pPr>
                <a:defRPr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404040"/>
                  </a:solidFill>
                </a:rPr>
                <a:t>2007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 브라질 파라나 주의 쿠리치바에서 장인들의 작품을 보여주기 위한 공간으로 시작한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Solidarium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은 점차 영역을 확장해 </a:t>
              </a:r>
              <a:r>
                <a:rPr lang="en-US" altLang="ko-KR" sz="1000" dirty="0">
                  <a:solidFill>
                    <a:srgbClr val="404040"/>
                  </a:solidFill>
                </a:rPr>
                <a:t>2015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</a:t>
              </a:r>
              <a:r>
                <a:rPr lang="en-US" altLang="ko-KR" sz="1000" dirty="0">
                  <a:solidFill>
                    <a:srgbClr val="404040"/>
                  </a:solidFill>
                </a:rPr>
                <a:t>,</a:t>
              </a:r>
              <a:r>
                <a:rPr lang="ko-KR" altLang="en-US" sz="1000" dirty="0">
                  <a:solidFill>
                    <a:srgbClr val="40404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라는 새로운 이름의 </a:t>
              </a:r>
              <a:r>
                <a:rPr lang="en-US" altLang="ko-KR" sz="1000" dirty="0">
                  <a:solidFill>
                    <a:srgbClr val="404040"/>
                  </a:solidFill>
                </a:rPr>
                <a:t>e-commerce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platfor</a:t>
              </a:r>
              <a:r>
                <a:rPr lang="ko-KR" altLang="en-US" sz="1000" dirty="0">
                  <a:solidFill>
                    <a:srgbClr val="404040"/>
                  </a:solidFill>
                </a:rPr>
                <a:t>으로 새 출발을 하게 된다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04040"/>
                  </a:solidFill>
                </a:rPr>
                <a:t>코로나를 비롯한 여러 악재로 인한 브라질의 경제 침체에도 불구하고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는 웰링턴 매니지먼트가 주도하는 </a:t>
              </a:r>
              <a:r>
                <a:rPr lang="en-US" altLang="ko-KR" sz="1000" dirty="0">
                  <a:solidFill>
                    <a:srgbClr val="404040"/>
                  </a:solidFill>
                </a:rPr>
                <a:t>Series E</a:t>
              </a:r>
              <a:r>
                <a:rPr lang="ko-KR" altLang="en-US" sz="1000" dirty="0">
                  <a:solidFill>
                    <a:srgbClr val="404040"/>
                  </a:solidFill>
                </a:rPr>
                <a:t>에서 소프트뱅크</a:t>
              </a:r>
              <a:r>
                <a:rPr lang="en-US" altLang="ko-KR" sz="1000" dirty="0">
                  <a:solidFill>
                    <a:srgbClr val="404040"/>
                  </a:solidFill>
                </a:rPr>
                <a:t>,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골드만 삭스 등의 투자자들로부터 </a:t>
              </a:r>
              <a:r>
                <a:rPr lang="en-US" altLang="ko-KR" sz="1000" dirty="0">
                  <a:solidFill>
                    <a:srgbClr val="404040"/>
                  </a:solidFill>
                </a:rPr>
                <a:t>$186million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의 투자금 유치에 성공하면서 기업가치 </a:t>
              </a:r>
              <a:r>
                <a:rPr lang="en-US" altLang="ko-KR" sz="1000" dirty="0">
                  <a:solidFill>
                    <a:srgbClr val="404040"/>
                  </a:solidFill>
                </a:rPr>
                <a:t>$1.5billion(</a:t>
              </a:r>
              <a:r>
                <a:rPr lang="ko-KR" altLang="en-US" sz="1000" dirty="0">
                  <a:solidFill>
                    <a:srgbClr val="404040"/>
                  </a:solidFill>
                </a:rPr>
                <a:t>한화 약 </a:t>
              </a:r>
              <a:r>
                <a:rPr lang="en-US" altLang="ko-KR" sz="1000" dirty="0">
                  <a:solidFill>
                    <a:srgbClr val="404040"/>
                  </a:solidFill>
                </a:rPr>
                <a:t>1</a:t>
              </a:r>
              <a:r>
                <a:rPr lang="ko-KR" altLang="en-US" sz="1000" dirty="0">
                  <a:solidFill>
                    <a:srgbClr val="404040"/>
                  </a:solidFill>
                </a:rPr>
                <a:t>조 </a:t>
              </a:r>
              <a:r>
                <a:rPr lang="en-US" altLang="ko-KR" sz="1000" dirty="0">
                  <a:solidFill>
                    <a:srgbClr val="404040"/>
                  </a:solidFill>
                </a:rPr>
                <a:t>8</a:t>
              </a:r>
              <a:r>
                <a:rPr lang="ko-KR" altLang="en-US" sz="1000" dirty="0">
                  <a:solidFill>
                    <a:srgbClr val="404040"/>
                  </a:solidFill>
                </a:rPr>
                <a:t>천억 원</a:t>
              </a:r>
              <a:r>
                <a:rPr lang="en-US" altLang="ko-KR" sz="1000" dirty="0">
                  <a:solidFill>
                    <a:srgbClr val="404040"/>
                  </a:solidFill>
                </a:rPr>
                <a:t>)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의 </a:t>
              </a:r>
              <a:r>
                <a:rPr lang="ko-KR" altLang="en-US" sz="1000" dirty="0" err="1">
                  <a:solidFill>
                    <a:srgbClr val="404040"/>
                  </a:solidFill>
                </a:rPr>
                <a:t>유니콘</a:t>
              </a:r>
              <a:r>
                <a:rPr lang="ko-KR" altLang="en-US" sz="1000" dirty="0">
                  <a:solidFill>
                    <a:srgbClr val="404040"/>
                  </a:solidFill>
                </a:rPr>
                <a:t> 기업으로 급부상했다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err="1">
                  <a:solidFill>
                    <a:srgbClr val="404040"/>
                  </a:solidFill>
                </a:rPr>
                <a:t>olist</a:t>
              </a:r>
              <a:r>
                <a:rPr lang="ko-KR" altLang="en-US" sz="1000" dirty="0">
                  <a:solidFill>
                    <a:srgbClr val="404040"/>
                  </a:solidFill>
                </a:rPr>
                <a:t>는 </a:t>
              </a:r>
              <a:r>
                <a:rPr lang="en-US" altLang="ko-KR" sz="1000" dirty="0">
                  <a:solidFill>
                    <a:srgbClr val="404040"/>
                  </a:solidFill>
                </a:rPr>
                <a:t>2020</a:t>
              </a:r>
              <a:r>
                <a:rPr lang="ko-KR" altLang="en-US" sz="1000" dirty="0">
                  <a:solidFill>
                    <a:srgbClr val="404040"/>
                  </a:solidFill>
                </a:rPr>
                <a:t>년 물류운송기업 </a:t>
              </a:r>
              <a:r>
                <a:rPr lang="en-US" altLang="ko-KR" sz="1000" dirty="0" err="1">
                  <a:solidFill>
                    <a:srgbClr val="404040"/>
                  </a:solidFill>
                </a:rPr>
                <a:t>pax</a:t>
              </a:r>
              <a:r>
                <a:rPr lang="ko-KR" altLang="en-US" sz="1000" dirty="0">
                  <a:solidFill>
                    <a:srgbClr val="404040"/>
                  </a:solidFill>
                </a:rPr>
                <a:t>를 인수하여 배송 역량 강화와 경쟁력 제고를  위해 노력하고 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 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이번 프로젝트에서는 소비자의 편의 증진을 위한 </a:t>
              </a:r>
              <a:r>
                <a:rPr lang="ko-KR" altLang="en-US" sz="1000" dirty="0">
                  <a:solidFill>
                    <a:srgbClr val="FF0000"/>
                  </a:solidFill>
                </a:rPr>
                <a:t>배송시간 예측</a:t>
              </a:r>
              <a:r>
                <a:rPr lang="ko-KR" altLang="en-US" sz="1000" dirty="0">
                  <a:solidFill>
                    <a:srgbClr val="404040"/>
                  </a:solidFill>
                </a:rPr>
                <a:t>을 목표로 하고 있다</a:t>
              </a:r>
              <a:r>
                <a:rPr lang="en-US" altLang="ko-KR" sz="1000" dirty="0">
                  <a:solidFill>
                    <a:srgbClr val="404040"/>
                  </a:solidFill>
                </a:rPr>
                <a:t>.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03" y="3340951"/>
            <a:ext cx="1151522" cy="108893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DDFF16-52A0-4B09-AF80-CDA10015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34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1.2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075487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일정표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22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Project Schedule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60325" y="1990948"/>
            <a:ext cx="7200000" cy="43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42E2A1-7E6C-4087-BDDF-99DD0546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42246"/>
              </p:ext>
            </p:extLst>
          </p:nvPr>
        </p:nvGraphicFramePr>
        <p:xfrm>
          <a:off x="1506654" y="2234422"/>
          <a:ext cx="6907341" cy="3833051"/>
        </p:xfrm>
        <a:graphic>
          <a:graphicData uri="http://schemas.openxmlformats.org/drawingml/2006/table">
            <a:tbl>
              <a:tblPr/>
              <a:tblGrid>
                <a:gridCol w="258894">
                  <a:extLst>
                    <a:ext uri="{9D8B030D-6E8A-4147-A177-3AD203B41FA5}">
                      <a16:colId xmlns:a16="http://schemas.microsoft.com/office/drawing/2014/main" val="2544633354"/>
                    </a:ext>
                  </a:extLst>
                </a:gridCol>
                <a:gridCol w="478138">
                  <a:extLst>
                    <a:ext uri="{9D8B030D-6E8A-4147-A177-3AD203B41FA5}">
                      <a16:colId xmlns:a16="http://schemas.microsoft.com/office/drawing/2014/main" val="1768266066"/>
                    </a:ext>
                  </a:extLst>
                </a:gridCol>
                <a:gridCol w="332363">
                  <a:extLst>
                    <a:ext uri="{9D8B030D-6E8A-4147-A177-3AD203B41FA5}">
                      <a16:colId xmlns:a16="http://schemas.microsoft.com/office/drawing/2014/main" val="4276566079"/>
                    </a:ext>
                  </a:extLst>
                </a:gridCol>
                <a:gridCol w="853957">
                  <a:extLst>
                    <a:ext uri="{9D8B030D-6E8A-4147-A177-3AD203B41FA5}">
                      <a16:colId xmlns:a16="http://schemas.microsoft.com/office/drawing/2014/main" val="3511094134"/>
                    </a:ext>
                  </a:extLst>
                </a:gridCol>
                <a:gridCol w="1070258">
                  <a:extLst>
                    <a:ext uri="{9D8B030D-6E8A-4147-A177-3AD203B41FA5}">
                      <a16:colId xmlns:a16="http://schemas.microsoft.com/office/drawing/2014/main" val="345066024"/>
                    </a:ext>
                  </a:extLst>
                </a:gridCol>
                <a:gridCol w="332363">
                  <a:extLst>
                    <a:ext uri="{9D8B030D-6E8A-4147-A177-3AD203B41FA5}">
                      <a16:colId xmlns:a16="http://schemas.microsoft.com/office/drawing/2014/main" val="2807260834"/>
                    </a:ext>
                  </a:extLst>
                </a:gridCol>
                <a:gridCol w="304377">
                  <a:extLst>
                    <a:ext uri="{9D8B030D-6E8A-4147-A177-3AD203B41FA5}">
                      <a16:colId xmlns:a16="http://schemas.microsoft.com/office/drawing/2014/main" val="510832988"/>
                    </a:ext>
                  </a:extLst>
                </a:gridCol>
                <a:gridCol w="874641">
                  <a:extLst>
                    <a:ext uri="{9D8B030D-6E8A-4147-A177-3AD203B41FA5}">
                      <a16:colId xmlns:a16="http://schemas.microsoft.com/office/drawing/2014/main" val="4199109879"/>
                    </a:ext>
                  </a:extLst>
                </a:gridCol>
                <a:gridCol w="827995">
                  <a:extLst>
                    <a:ext uri="{9D8B030D-6E8A-4147-A177-3AD203B41FA5}">
                      <a16:colId xmlns:a16="http://schemas.microsoft.com/office/drawing/2014/main" val="212382774"/>
                    </a:ext>
                  </a:extLst>
                </a:gridCol>
                <a:gridCol w="845487">
                  <a:extLst>
                    <a:ext uri="{9D8B030D-6E8A-4147-A177-3AD203B41FA5}">
                      <a16:colId xmlns:a16="http://schemas.microsoft.com/office/drawing/2014/main" val="1368383260"/>
                    </a:ext>
                  </a:extLst>
                </a:gridCol>
                <a:gridCol w="728868">
                  <a:extLst>
                    <a:ext uri="{9D8B030D-6E8A-4147-A177-3AD203B41FA5}">
                      <a16:colId xmlns:a16="http://schemas.microsoft.com/office/drawing/2014/main" val="3702713726"/>
                    </a:ext>
                  </a:extLst>
                </a:gridCol>
              </a:tblGrid>
              <a:tr h="12705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373994"/>
                  </a:ext>
                </a:extLst>
              </a:tr>
              <a:tr h="24021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2021-12-23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2021-12-24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2021-12-26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2021-12-27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2021-12-28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2021-12-29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2021-12-30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213615"/>
                  </a:ext>
                </a:extLst>
              </a:tr>
              <a:tr h="38553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확립화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 데이터 분석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단위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한일 정리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주말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할일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분배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정보 총합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 처리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플라스크 구현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웹에서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머신러닝을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가동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83033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담당기능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확립화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제품관점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olist_order_items_dataset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olist_order_payments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_dataset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olist_orders_dataset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olist_products_dataset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오더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아이템즈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데이터셋에서 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프라이스 컬럼 이상함을 확인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 시간구하는크롤링 코드 작성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이상치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결측치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좌표정보로 실제 지형에 맞는 거리 계산 방법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배송시작부터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배송완료까지의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컬럼으로 배송시간 계산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모형 공부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전처리단계의 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원핫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인코딩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코드 다시 작성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파생변수 추가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크롤링한 변수 추가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웹에서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결과값 확인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필요한 자료 정리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시연영상 제작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202778"/>
                  </a:ext>
                </a:extLst>
              </a:tr>
              <a:tr h="6352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김강현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977252"/>
                  </a:ext>
                </a:extLst>
              </a:tr>
              <a:tr h="5914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이힘찬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items_dataset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orders_dataset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products_dataset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조인하여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날짜별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구매랑확인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제거해야하는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셀러내용 제거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공부해야되는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공유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22625"/>
                  </a:ext>
                </a:extLst>
              </a:tr>
              <a:tr h="3576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윤민우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워드클라우드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olist_order_reviews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_dataset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워드 클라우드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언어번역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워드 클라우드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EDA,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주제에 맞게 필요한 코드 학습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플라스크로 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화면 구현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들어갈 값 추출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231096"/>
                  </a:ext>
                </a:extLst>
              </a:tr>
              <a:tr h="4750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임윤정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내용분석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개인사정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olist_customers_dataset</a:t>
                      </a:r>
                      <a:b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olist_sellers_dataset</a:t>
                      </a:r>
                      <a:b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fi-FI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olist_sellers_dataset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커스터머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셀러 지역 카운트확인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합치는거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지도에 시각화공부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데이터병합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zip_code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평균화작업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구현된 화면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정리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웹에 필요한 값을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75466"/>
                  </a:ext>
                </a:extLst>
              </a:tr>
              <a:tr h="5082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김주성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kaggle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시각화 자료 공부해서 데이터셋에 적용할 방법 모색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상관분석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요일별배송시간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요일별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주문량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초안및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템플릿 결정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177441"/>
                  </a:ext>
                </a:extLst>
              </a:tr>
              <a:tr h="38115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기타메모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★날짜별 데이터가 많지않아서 주제변경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수요예측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배송기간확인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★거리를 구하는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크롤링완료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★완성</a:t>
                      </a:r>
                    </a:p>
                  </a:txBody>
                  <a:tcPr marL="4163" marR="4163" marT="4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60024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113C71-8AEF-44C7-B268-355E1A09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7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548133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분석 및 개발 환경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2062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Analysis &amp; Development Tools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23757" y="1993900"/>
            <a:ext cx="6480000" cy="43200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96416" y="2074433"/>
            <a:ext cx="7920000" cy="72000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</a:rPr>
              <a:t>개발 도구</a:t>
            </a:r>
            <a:endParaRPr lang="en-US" altLang="ko-KR" sz="2400" b="1" dirty="0">
              <a:solidFill>
                <a:schemeClr val="l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45" y="2709000"/>
            <a:ext cx="5760000" cy="3562770"/>
          </a:xfrm>
          <a:prstGeom prst="rect">
            <a:avLst/>
          </a:prstGeom>
          <a:noFill/>
        </p:spPr>
        <p:txBody>
          <a:bodyPr wrap="square" lIns="720000" rIns="90000" rtlCol="0" anchor="ctr" anchorCtr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Vscode</a:t>
            </a:r>
            <a:r>
              <a:rPr lang="en-US" altLang="ko-KR" sz="1100" b="1" dirty="0">
                <a:solidFill>
                  <a:schemeClr val="lt1"/>
                </a:solidFill>
              </a:rPr>
              <a:t> 1.63.2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Python 3.9.7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Jupyter</a:t>
            </a:r>
            <a:r>
              <a:rPr lang="en-US" altLang="ko-KR" sz="1100" b="1" dirty="0">
                <a:solidFill>
                  <a:schemeClr val="lt1"/>
                </a:solidFill>
              </a:rPr>
              <a:t> notebook 6.4.5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Sqlite</a:t>
            </a:r>
            <a:r>
              <a:rPr lang="en-US" altLang="ko-KR" sz="1100" b="1" dirty="0">
                <a:solidFill>
                  <a:schemeClr val="lt1"/>
                </a:solidFill>
              </a:rPr>
              <a:t> 3.12.2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Github</a:t>
            </a:r>
            <a:endParaRPr lang="en-US" altLang="ko-KR" sz="1100" b="1" dirty="0">
              <a:solidFill>
                <a:schemeClr val="lt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Flask 2.0.2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ANACONDA 2.1.1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lt1"/>
                </a:solidFill>
              </a:rPr>
              <a:t>ATOM 9.4.4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b="1" dirty="0" err="1">
                <a:solidFill>
                  <a:schemeClr val="lt1"/>
                </a:solidFill>
              </a:rPr>
              <a:t>KakaoTalk</a:t>
            </a:r>
            <a:r>
              <a:rPr lang="en-US" altLang="ko-KR" sz="1100" b="1" dirty="0">
                <a:solidFill>
                  <a:schemeClr val="lt1"/>
                </a:solidFill>
              </a:rPr>
              <a:t> 3.3.6.2992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C209EA-24D7-4067-8A19-485DD33FB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56" y="3587071"/>
            <a:ext cx="431026" cy="4310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AE55E16-3B22-4724-B2AE-8894C512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44" y="4174127"/>
            <a:ext cx="2473378" cy="12366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4E61C8-3673-4321-B88B-0E817D27F5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98" y="2785040"/>
            <a:ext cx="724153" cy="6735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F4C05B6-7D29-44CB-BF2F-EA6E80ADA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32" y="3742991"/>
            <a:ext cx="266005" cy="2660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5DA9A2C-6814-4396-AF97-F39BCCBE02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57" y="2893620"/>
            <a:ext cx="1103848" cy="3679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9FF43B-A5AF-4EF8-A39C-BB49E9418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81" y="3568301"/>
            <a:ext cx="1505684" cy="7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9D2DB4-0C57-4976-867F-CE27D20A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495" y="5598242"/>
            <a:ext cx="971912" cy="53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6E6E369-998F-43B3-9B3F-A1336154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13" y="5619409"/>
            <a:ext cx="1171789" cy="4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3AC9D5-038E-4CCF-86EC-9657DBAC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069" y="2709000"/>
            <a:ext cx="6211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QLite Review - Features of SQLite – SQLite Browser - MOMS' ALL">
            <a:extLst>
              <a:ext uri="{FF2B5EF4-FFF2-40B4-BE49-F238E27FC236}">
                <a16:creationId xmlns:a16="http://schemas.microsoft.com/office/drawing/2014/main" id="{B51EF16D-906A-48E9-9D5D-02CFCCEA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26" y="4457910"/>
            <a:ext cx="1073620" cy="66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BA7B4F-7B6F-4C14-AC25-F0CD5187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8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1.3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2548133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분석 및 개발 환경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2062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Analysis &amp; Development Tools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8507" y="1999258"/>
            <a:ext cx="7200000" cy="43200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8507" y="2779300"/>
            <a:ext cx="7200000" cy="3416320"/>
          </a:xfrm>
          <a:prstGeom prst="rect">
            <a:avLst/>
          </a:prstGeom>
          <a:noFill/>
        </p:spPr>
        <p:txBody>
          <a:bodyPr wrap="square" lIns="540000" numCol="3" spcCol="720000" rtlCol="0" anchor="t" anchorCtr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Pandas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Numpy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Seaborn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sklearn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Cvs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Dataprep.eda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datetime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Matplotlib.pyplot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Geopandas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Plotly.graph_objects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Holoviews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Geoviews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Datashader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Colorcet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Bokeh.io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Wordcloud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Nltk.tokenize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Nltk.corpus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String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Nltk.stem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Nltk.probability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Collections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Heapq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Selenium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Bs4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chemeClr val="lt1"/>
                </a:solidFill>
              </a:rPr>
              <a:t>googletrans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chemeClr val="lt1"/>
                </a:solidFill>
              </a:rPr>
              <a:t>Flask</a:t>
            </a:r>
            <a:endParaRPr lang="ko-KR" altLang="en-US" sz="1200" b="1" dirty="0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6416" y="2072267"/>
            <a:ext cx="7920000" cy="72000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</a:rPr>
              <a:t>라이브러리</a:t>
            </a:r>
            <a:endParaRPr lang="en-US" altLang="ko-KR" sz="2400" b="1" dirty="0">
              <a:solidFill>
                <a:schemeClr val="l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0C1273-DE6B-499D-9871-91F33C97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3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4953000" y="1326356"/>
            <a:ext cx="4953000" cy="55316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4763"/>
            <a:ext cx="9906000" cy="1331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1" name="직선 연결선 10"/>
          <p:cNvCxnSpPr/>
          <p:nvPr/>
        </p:nvCxnSpPr>
        <p:spPr>
          <a:xfrm>
            <a:off x="-13494" y="330916"/>
            <a:ext cx="162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" y="47509"/>
            <a:ext cx="1048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22" dirty="0">
                <a:solidFill>
                  <a:schemeClr val="accent4"/>
                </a:solidFill>
              </a:rPr>
              <a:t>Machine Learning</a:t>
            </a:r>
            <a:endParaRPr lang="ko-KR" altLang="en-US" sz="1200" spc="-122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74" y="525309"/>
            <a:ext cx="6110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600" b="1" dirty="0">
                <a:solidFill>
                  <a:schemeClr val="accent4"/>
                </a:solidFill>
              </a:rPr>
              <a:t>1.4</a:t>
            </a:r>
            <a:endParaRPr lang="ko-KR" altLang="en-US" sz="2600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9480" y="519358"/>
            <a:ext cx="1669368" cy="842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38" spc="-122" dirty="0">
                <a:solidFill>
                  <a:schemeClr val="accent4"/>
                </a:solidFill>
                <a:latin typeface="+mj-ea"/>
                <a:ea typeface="+mj-ea"/>
              </a:rPr>
              <a:t>분석방법론</a:t>
            </a:r>
            <a:endParaRPr lang="en-US" altLang="ko-KR" sz="2438" spc="-122" dirty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ko-KR" altLang="en-US" sz="2438" spc="-122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7417" y="954793"/>
            <a:ext cx="1669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Analytical Methodology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16223" y="2402920"/>
            <a:ext cx="4293736" cy="3525771"/>
            <a:chOff x="299131" y="2305022"/>
            <a:chExt cx="4293736" cy="352577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BC5A2B9-1E9F-4690-B8E5-237FBD784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43" y="2713678"/>
              <a:ext cx="3495113" cy="3117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CC7A07-B382-4EF3-B8DC-30DCB646960E}"/>
                </a:ext>
              </a:extLst>
            </p:cNvPr>
            <p:cNvSpPr txBox="1"/>
            <p:nvPr/>
          </p:nvSpPr>
          <p:spPr>
            <a:xfrm>
              <a:off x="299131" y="2305022"/>
              <a:ext cx="4293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CRISP-DM </a:t>
              </a:r>
              <a:r>
                <a:rPr lang="ko-KR" altLang="en-US" sz="20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방법론</a:t>
              </a:r>
              <a:r>
                <a:rPr lang="en-US" altLang="ko-KR" sz="20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CFECF7-74F9-408A-A2C3-60F8A243D923}"/>
              </a:ext>
            </a:extLst>
          </p:cNvPr>
          <p:cNvSpPr txBox="1"/>
          <p:nvPr/>
        </p:nvSpPr>
        <p:spPr>
          <a:xfrm>
            <a:off x="5274179" y="1553021"/>
            <a:ext cx="43106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fontAlgn="base">
              <a:lnSpc>
                <a:spcPct val="150000"/>
              </a:lnSpc>
              <a:buAutoNum type="arabicParenR"/>
            </a:pPr>
            <a:r>
              <a:rPr lang="ko-KR" altLang="en-US" sz="1400" b="1" i="0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업무이해</a:t>
            </a:r>
            <a:endParaRPr lang="ko-KR" altLang="en-US" sz="1400" b="1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관점에서 프로젝트의 목적과 요구사항을 이해하기 위한 단계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분석을 위한 문제정의</a:t>
            </a:r>
            <a:endParaRPr lang="en-US" altLang="ko-KR" sz="12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이해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수집하고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속성을 이해하기 위한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품질에 대한 문제점을 인식하고 인사이트를 발견하는 단계</a:t>
            </a:r>
            <a:endParaRPr lang="en-US" altLang="ko-KR" sz="105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준비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 err="1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분석기법에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적합한 데이터를 편성하는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선택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 등</a:t>
            </a:r>
            <a:endParaRPr lang="ko-KR" altLang="en-US" sz="12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모델링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모델링 기법과 알고리즘을 선택하고 모델링에 사용되는 파라미터들을 최적화하는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성능을 평가하고 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over fitting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되었는지 확인</a:t>
            </a:r>
            <a:endParaRPr lang="en-US" altLang="ko-KR" sz="105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endParaRPr lang="en-US" altLang="ko-KR" sz="1400" b="1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모델링 결과가 프로젝트 목적에 부합하는지를 평가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모델링 과정</a:t>
            </a:r>
            <a:r>
              <a:rPr lang="en-US" altLang="ko-KR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분석결과등을 평가</a:t>
            </a:r>
            <a:endParaRPr lang="en-US" altLang="ko-KR" sz="105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 </a:t>
            </a:r>
            <a:r>
              <a:rPr lang="ko-KR" altLang="en-US" sz="1400" b="1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전개</a:t>
            </a: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완성된 모델을 실 업무에 적용하기 위한 계획을 수립하는 단계</a:t>
            </a:r>
            <a:endParaRPr lang="en-US" altLang="ko-KR" sz="1000" b="0" i="0" dirty="0">
              <a:solidFill>
                <a:srgbClr val="FFFF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000" b="0" i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모니터링과 모델의 유지보수 계획 마련</a:t>
            </a:r>
            <a:endParaRPr lang="ko-KR" altLang="en-US" sz="16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05B4F7-BA52-4843-BCD6-7FCC8165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C950A-460C-4DA9-B3ED-6B90B81FE7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562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9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1061</TotalTime>
  <Words>4274</Words>
  <Application>Microsoft Office PowerPoint</Application>
  <PresentationFormat>A4 용지(210x297mm)</PresentationFormat>
  <Paragraphs>1565</Paragraphs>
  <Slides>49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Inter</vt:lpstr>
      <vt:lpstr>맑은 고딕</vt:lpstr>
      <vt:lpstr>Arial</vt:lpstr>
      <vt:lpstr>Calibri</vt:lpstr>
      <vt:lpstr>Calibri Light</vt:lpstr>
      <vt:lpstr>Consolas</vt:lpstr>
      <vt:lpstr>Segoe UI</vt:lpstr>
      <vt:lpstr>Wingdings</vt:lpstr>
      <vt:lpstr>Office 테마</vt:lpstr>
      <vt:lpstr>머신러닝 프로젝트 배송시간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r2com</dc:creator>
  <cp:lastModifiedBy>LIM YOONJUNG</cp:lastModifiedBy>
  <cp:revision>94</cp:revision>
  <dcterms:created xsi:type="dcterms:W3CDTF">2021-12-29T02:29:52Z</dcterms:created>
  <dcterms:modified xsi:type="dcterms:W3CDTF">2022-01-02T02:10:25Z</dcterms:modified>
</cp:coreProperties>
</file>